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6" r:id="rId3"/>
    <p:sldId id="282" r:id="rId4"/>
    <p:sldId id="281" r:id="rId5"/>
    <p:sldId id="280" r:id="rId6"/>
    <p:sldId id="259" r:id="rId7"/>
    <p:sldId id="267" r:id="rId8"/>
    <p:sldId id="260" r:id="rId9"/>
    <p:sldId id="283" r:id="rId10"/>
    <p:sldId id="261" r:id="rId11"/>
    <p:sldId id="262" r:id="rId12"/>
    <p:sldId id="263" r:id="rId13"/>
    <p:sldId id="264" r:id="rId14"/>
    <p:sldId id="284" r:id="rId15"/>
    <p:sldId id="265" r:id="rId16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43" autoAdjust="0"/>
  </p:normalViewPr>
  <p:slideViewPr>
    <p:cSldViewPr>
      <p:cViewPr>
        <p:scale>
          <a:sx n="100" d="100"/>
          <a:sy n="100" d="100"/>
        </p:scale>
        <p:origin x="-186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Desktop\Copy%20of%20Precios%20de%20Energ&#237;a%20Regi&#243;n%20(08%2005%2013)%20J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\AppData\Local\Microsoft\Windows\Temporary%20Internet%20Files\Content.Outlook\2MZT58FN\Evoluci&#243;n%20de%20reserv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s-PE" sz="1600" b="1" i="0" u="none" strike="noStrike" kern="1200" baseline="0" noProof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800" noProof="0" dirty="0"/>
              <a:t>Precios de </a:t>
            </a:r>
            <a:r>
              <a:rPr lang="es-PE" sz="1800" noProof="0" dirty="0" smtClean="0"/>
              <a:t>distintas energías</a:t>
            </a:r>
            <a:endParaRPr lang="es-PE" sz="1800" noProof="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6204823558565509E-2"/>
          <c:y val="0.14049358690286784"/>
          <c:w val="0.91491916011590957"/>
          <c:h val="0.6197342390739902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'Precios (2)'!$B$4</c:f>
              <c:strCache>
                <c:ptCount val="1"/>
                <c:pt idx="0">
                  <c:v>PERU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multiLvlStrRef>
              <c:f>'Precios (2)'!$C$2:$H$3</c:f>
              <c:multiLvlStrCache>
                <c:ptCount val="6"/>
                <c:lvl>
                  <c:pt idx="0">
                    <c:v>Gasolina 90 </c:v>
                  </c:pt>
                  <c:pt idx="1">
                    <c:v>D2 - B5</c:v>
                  </c:pt>
                  <c:pt idx="2">
                    <c:v>GLP</c:v>
                  </c:pt>
                  <c:pt idx="3">
                    <c:v>Gas Natural para Generación</c:v>
                  </c:pt>
                  <c:pt idx="4">
                    <c:v>GNV</c:v>
                  </c:pt>
                  <c:pt idx="5">
                    <c:v>Electricidad  </c:v>
                  </c:pt>
                </c:lvl>
                <c:lvl>
                  <c:pt idx="0">
                    <c:v>US$/Gln</c:v>
                  </c:pt>
                  <c:pt idx="2">
                    <c:v>US$/10Kg</c:v>
                  </c:pt>
                  <c:pt idx="3">
                    <c:v>US$/MMBTU</c:v>
                  </c:pt>
                  <c:pt idx="4">
                    <c:v>US$/m3</c:v>
                  </c:pt>
                  <c:pt idx="5">
                    <c:v> ctv US$/kwh</c:v>
                  </c:pt>
                </c:lvl>
              </c:multiLvlStrCache>
            </c:multiLvlStrRef>
          </c:cat>
          <c:val>
            <c:numRef>
              <c:f>'Precios (2)'!$C$4:$H$4</c:f>
              <c:numCache>
                <c:formatCode>0.00</c:formatCode>
                <c:ptCount val="6"/>
                <c:pt idx="0">
                  <c:v>4.7904977375565618</c:v>
                </c:pt>
                <c:pt idx="1">
                  <c:v>4.8806561085972842</c:v>
                </c:pt>
                <c:pt idx="2">
                  <c:v>14.115384615384626</c:v>
                </c:pt>
                <c:pt idx="3" formatCode="General">
                  <c:v>1.85</c:v>
                </c:pt>
                <c:pt idx="4">
                  <c:v>0.60117056856187323</c:v>
                </c:pt>
                <c:pt idx="5" formatCode="General">
                  <c:v>14.09</c:v>
                </c:pt>
              </c:numCache>
            </c:numRef>
          </c:val>
        </c:ser>
        <c:ser>
          <c:idx val="1"/>
          <c:order val="1"/>
          <c:tx>
            <c:strRef>
              <c:f>'Precios (2)'!$B$5</c:f>
              <c:strCache>
                <c:ptCount val="1"/>
                <c:pt idx="0">
                  <c:v>CHILE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multiLvlStrRef>
              <c:f>'Precios (2)'!$C$2:$H$3</c:f>
              <c:multiLvlStrCache>
                <c:ptCount val="6"/>
                <c:lvl>
                  <c:pt idx="0">
                    <c:v>Gasolina 90 </c:v>
                  </c:pt>
                  <c:pt idx="1">
                    <c:v>D2 - B5</c:v>
                  </c:pt>
                  <c:pt idx="2">
                    <c:v>GLP</c:v>
                  </c:pt>
                  <c:pt idx="3">
                    <c:v>Gas Natural para Generación</c:v>
                  </c:pt>
                  <c:pt idx="4">
                    <c:v>GNV</c:v>
                  </c:pt>
                  <c:pt idx="5">
                    <c:v>Electricidad  </c:v>
                  </c:pt>
                </c:lvl>
                <c:lvl>
                  <c:pt idx="0">
                    <c:v>US$/Gln</c:v>
                  </c:pt>
                  <c:pt idx="2">
                    <c:v>US$/10Kg</c:v>
                  </c:pt>
                  <c:pt idx="3">
                    <c:v>US$/MMBTU</c:v>
                  </c:pt>
                  <c:pt idx="4">
                    <c:v>US$/m3</c:v>
                  </c:pt>
                  <c:pt idx="5">
                    <c:v> ctv US$/kwh</c:v>
                  </c:pt>
                </c:lvl>
              </c:multiLvlStrCache>
            </c:multiLvlStrRef>
          </c:cat>
          <c:val>
            <c:numRef>
              <c:f>'Precios (2)'!$C$5:$H$5</c:f>
              <c:numCache>
                <c:formatCode>0.00</c:formatCode>
                <c:ptCount val="6"/>
                <c:pt idx="0">
                  <c:v>6.2194357014120074</c:v>
                </c:pt>
                <c:pt idx="1">
                  <c:v>4.6544933848440078</c:v>
                </c:pt>
                <c:pt idx="2">
                  <c:v>22.089200970353676</c:v>
                </c:pt>
                <c:pt idx="4">
                  <c:v>1.0782860000000019</c:v>
                </c:pt>
                <c:pt idx="5" formatCode="General">
                  <c:v>15.99</c:v>
                </c:pt>
              </c:numCache>
            </c:numRef>
          </c:val>
        </c:ser>
        <c:ser>
          <c:idx val="2"/>
          <c:order val="2"/>
          <c:tx>
            <c:strRef>
              <c:f>'Precios (2)'!$B$6</c:f>
              <c:strCache>
                <c:ptCount val="1"/>
                <c:pt idx="0">
                  <c:v>BOLIVIA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multiLvlStrRef>
              <c:f>'Precios (2)'!$C$2:$H$3</c:f>
              <c:multiLvlStrCache>
                <c:ptCount val="6"/>
                <c:lvl>
                  <c:pt idx="0">
                    <c:v>Gasolina 90 </c:v>
                  </c:pt>
                  <c:pt idx="1">
                    <c:v>D2 - B5</c:v>
                  </c:pt>
                  <c:pt idx="2">
                    <c:v>GLP</c:v>
                  </c:pt>
                  <c:pt idx="3">
                    <c:v>Gas Natural para Generación</c:v>
                  </c:pt>
                  <c:pt idx="4">
                    <c:v>GNV</c:v>
                  </c:pt>
                  <c:pt idx="5">
                    <c:v>Electricidad  </c:v>
                  </c:pt>
                </c:lvl>
                <c:lvl>
                  <c:pt idx="0">
                    <c:v>US$/Gln</c:v>
                  </c:pt>
                  <c:pt idx="2">
                    <c:v>US$/10Kg</c:v>
                  </c:pt>
                  <c:pt idx="3">
                    <c:v>US$/MMBTU</c:v>
                  </c:pt>
                  <c:pt idx="4">
                    <c:v>US$/m3</c:v>
                  </c:pt>
                  <c:pt idx="5">
                    <c:v> ctv US$/kwh</c:v>
                  </c:pt>
                </c:lvl>
              </c:multiLvlStrCache>
            </c:multiLvlStrRef>
          </c:cat>
          <c:val>
            <c:numRef>
              <c:f>'Precios (2)'!$C$6:$H$6</c:f>
              <c:numCache>
                <c:formatCode>0.00</c:formatCode>
                <c:ptCount val="6"/>
                <c:pt idx="0">
                  <c:v>2.034115068965519</c:v>
                </c:pt>
                <c:pt idx="1">
                  <c:v>2.0232374482758639</c:v>
                </c:pt>
                <c:pt idx="2">
                  <c:v>3.232758620689653</c:v>
                </c:pt>
                <c:pt idx="3">
                  <c:v>1.4390999999999992</c:v>
                </c:pt>
                <c:pt idx="4">
                  <c:v>0.23850574712643696</c:v>
                </c:pt>
                <c:pt idx="5" formatCode="General">
                  <c:v>8.61</c:v>
                </c:pt>
              </c:numCache>
            </c:numRef>
          </c:val>
        </c:ser>
        <c:ser>
          <c:idx val="3"/>
          <c:order val="3"/>
          <c:tx>
            <c:strRef>
              <c:f>'Precios (2)'!$B$7</c:f>
              <c:strCache>
                <c:ptCount val="1"/>
                <c:pt idx="0">
                  <c:v>BRASIL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multiLvlStrRef>
              <c:f>'Precios (2)'!$C$2:$H$3</c:f>
              <c:multiLvlStrCache>
                <c:ptCount val="6"/>
                <c:lvl>
                  <c:pt idx="0">
                    <c:v>Gasolina 90 </c:v>
                  </c:pt>
                  <c:pt idx="1">
                    <c:v>D2 - B5</c:v>
                  </c:pt>
                  <c:pt idx="2">
                    <c:v>GLP</c:v>
                  </c:pt>
                  <c:pt idx="3">
                    <c:v>Gas Natural para Generación</c:v>
                  </c:pt>
                  <c:pt idx="4">
                    <c:v>GNV</c:v>
                  </c:pt>
                  <c:pt idx="5">
                    <c:v>Electricidad  </c:v>
                  </c:pt>
                </c:lvl>
                <c:lvl>
                  <c:pt idx="0">
                    <c:v>US$/Gln</c:v>
                  </c:pt>
                  <c:pt idx="2">
                    <c:v>US$/10Kg</c:v>
                  </c:pt>
                  <c:pt idx="3">
                    <c:v>US$/MMBTU</c:v>
                  </c:pt>
                  <c:pt idx="4">
                    <c:v>US$/m3</c:v>
                  </c:pt>
                  <c:pt idx="5">
                    <c:v> ctv US$/kwh</c:v>
                  </c:pt>
                </c:lvl>
              </c:multiLvlStrCache>
            </c:multiLvlStrRef>
          </c:cat>
          <c:val>
            <c:numRef>
              <c:f>'Precios (2)'!$C$7:$H$7</c:f>
              <c:numCache>
                <c:formatCode>#,##0.00</c:formatCode>
                <c:ptCount val="6"/>
                <c:pt idx="0">
                  <c:v>5.4724940870437537</c:v>
                </c:pt>
                <c:pt idx="1">
                  <c:v>4.6552883698172778</c:v>
                </c:pt>
                <c:pt idx="2">
                  <c:v>15.925148418461569</c:v>
                </c:pt>
                <c:pt idx="3" formatCode="0.00">
                  <c:v>4.4318076923076966</c:v>
                </c:pt>
                <c:pt idx="4" formatCode="0.00">
                  <c:v>0.92237260800000154</c:v>
                </c:pt>
                <c:pt idx="5" formatCode="General">
                  <c:v>8.25</c:v>
                </c:pt>
              </c:numCache>
            </c:numRef>
          </c:val>
        </c:ser>
        <c:ser>
          <c:idx val="4"/>
          <c:order val="4"/>
          <c:tx>
            <c:strRef>
              <c:f>'Precios (2)'!$B$8</c:f>
              <c:strCache>
                <c:ptCount val="1"/>
                <c:pt idx="0">
                  <c:v>COLOMBIA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multiLvlStrRef>
              <c:f>'Precios (2)'!$C$2:$H$3</c:f>
              <c:multiLvlStrCache>
                <c:ptCount val="6"/>
                <c:lvl>
                  <c:pt idx="0">
                    <c:v>Gasolina 90 </c:v>
                  </c:pt>
                  <c:pt idx="1">
                    <c:v>D2 - B5</c:v>
                  </c:pt>
                  <c:pt idx="2">
                    <c:v>GLP</c:v>
                  </c:pt>
                  <c:pt idx="3">
                    <c:v>Gas Natural para Generación</c:v>
                  </c:pt>
                  <c:pt idx="4">
                    <c:v>GNV</c:v>
                  </c:pt>
                  <c:pt idx="5">
                    <c:v>Electricidad  </c:v>
                  </c:pt>
                </c:lvl>
                <c:lvl>
                  <c:pt idx="0">
                    <c:v>US$/Gln</c:v>
                  </c:pt>
                  <c:pt idx="2">
                    <c:v>US$/10Kg</c:v>
                  </c:pt>
                  <c:pt idx="3">
                    <c:v>US$/MMBTU</c:v>
                  </c:pt>
                  <c:pt idx="4">
                    <c:v>US$/m3</c:v>
                  </c:pt>
                  <c:pt idx="5">
                    <c:v> ctv US$/kwh</c:v>
                  </c:pt>
                </c:lvl>
              </c:multiLvlStrCache>
            </c:multiLvlStrRef>
          </c:cat>
          <c:val>
            <c:numRef>
              <c:f>'Precios (2)'!$C$8:$H$8</c:f>
              <c:numCache>
                <c:formatCode>#,##0.00</c:formatCode>
                <c:ptCount val="6"/>
                <c:pt idx="0">
                  <c:v>4.708508601591773</c:v>
                </c:pt>
                <c:pt idx="1">
                  <c:v>4.4379017039083264</c:v>
                </c:pt>
                <c:pt idx="2">
                  <c:v>13.665773924348319</c:v>
                </c:pt>
                <c:pt idx="3">
                  <c:v>5.5490000000000004</c:v>
                </c:pt>
                <c:pt idx="4">
                  <c:v>0.7099964444930672</c:v>
                </c:pt>
                <c:pt idx="5" formatCode="General">
                  <c:v>16.29</c:v>
                </c:pt>
              </c:numCache>
            </c:numRef>
          </c:val>
        </c:ser>
        <c:ser>
          <c:idx val="5"/>
          <c:order val="5"/>
          <c:tx>
            <c:strRef>
              <c:f>'Precios (2)'!$B$9</c:f>
              <c:strCache>
                <c:ptCount val="1"/>
                <c:pt idx="0">
                  <c:v>ARGENTINA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multiLvlStrRef>
              <c:f>'Precios (2)'!$C$2:$H$3</c:f>
              <c:multiLvlStrCache>
                <c:ptCount val="6"/>
                <c:lvl>
                  <c:pt idx="0">
                    <c:v>Gasolina 90 </c:v>
                  </c:pt>
                  <c:pt idx="1">
                    <c:v>D2 - B5</c:v>
                  </c:pt>
                  <c:pt idx="2">
                    <c:v>GLP</c:v>
                  </c:pt>
                  <c:pt idx="3">
                    <c:v>Gas Natural para Generación</c:v>
                  </c:pt>
                  <c:pt idx="4">
                    <c:v>GNV</c:v>
                  </c:pt>
                  <c:pt idx="5">
                    <c:v>Electricidad  </c:v>
                  </c:pt>
                </c:lvl>
                <c:lvl>
                  <c:pt idx="0">
                    <c:v>US$/Gln</c:v>
                  </c:pt>
                  <c:pt idx="2">
                    <c:v>US$/10Kg</c:v>
                  </c:pt>
                  <c:pt idx="3">
                    <c:v>US$/MMBTU</c:v>
                  </c:pt>
                  <c:pt idx="4">
                    <c:v>US$/m3</c:v>
                  </c:pt>
                  <c:pt idx="5">
                    <c:v> ctv US$/kwh</c:v>
                  </c:pt>
                </c:lvl>
              </c:multiLvlStrCache>
            </c:multiLvlStrRef>
          </c:cat>
          <c:val>
            <c:numRef>
              <c:f>'Precios (2)'!$C$9:$H$9</c:f>
              <c:numCache>
                <c:formatCode>0.00</c:formatCode>
                <c:ptCount val="6"/>
                <c:pt idx="0">
                  <c:v>5.526701519999996</c:v>
                </c:pt>
                <c:pt idx="1">
                  <c:v>5.0345979599999957</c:v>
                </c:pt>
                <c:pt idx="2" formatCode="#,##0.00">
                  <c:v>10.374378371909181</c:v>
                </c:pt>
                <c:pt idx="3" formatCode="#,##0.00">
                  <c:v>2.2853794315851159</c:v>
                </c:pt>
                <c:pt idx="4" formatCode="#,##0.00">
                  <c:v>0.51700213999999955</c:v>
                </c:pt>
                <c:pt idx="5" formatCode="General">
                  <c:v>2.14</c:v>
                </c:pt>
              </c:numCache>
            </c:numRef>
          </c:val>
        </c:ser>
        <c:ser>
          <c:idx val="6"/>
          <c:order val="6"/>
          <c:tx>
            <c:strRef>
              <c:f>'Precios (2)'!$B$10</c:f>
              <c:strCache>
                <c:ptCount val="1"/>
                <c:pt idx="0">
                  <c:v>USA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60000"/>
                    <a:shade val="51000"/>
                    <a:satMod val="130000"/>
                  </a:schemeClr>
                </a:gs>
                <a:gs pos="80000">
                  <a:schemeClr val="accent1">
                    <a:lumMod val="60000"/>
                    <a:shade val="93000"/>
                    <a:satMod val="130000"/>
                  </a:schemeClr>
                </a:gs>
                <a:gs pos="100000">
                  <a:schemeClr val="accent1">
                    <a:lumMod val="60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p3d/>
          </c:spPr>
          <c:invertIfNegative val="0"/>
          <c:cat>
            <c:multiLvlStrRef>
              <c:f>'Precios (2)'!$C$2:$H$3</c:f>
              <c:multiLvlStrCache>
                <c:ptCount val="6"/>
                <c:lvl>
                  <c:pt idx="0">
                    <c:v>Gasolina 90 </c:v>
                  </c:pt>
                  <c:pt idx="1">
                    <c:v>D2 - B5</c:v>
                  </c:pt>
                  <c:pt idx="2">
                    <c:v>GLP</c:v>
                  </c:pt>
                  <c:pt idx="3">
                    <c:v>Gas Natural para Generación</c:v>
                  </c:pt>
                  <c:pt idx="4">
                    <c:v>GNV</c:v>
                  </c:pt>
                  <c:pt idx="5">
                    <c:v>Electricidad  </c:v>
                  </c:pt>
                </c:lvl>
                <c:lvl>
                  <c:pt idx="0">
                    <c:v>US$/Gln</c:v>
                  </c:pt>
                  <c:pt idx="2">
                    <c:v>US$/10Kg</c:v>
                  </c:pt>
                  <c:pt idx="3">
                    <c:v>US$/MMBTU</c:v>
                  </c:pt>
                  <c:pt idx="4">
                    <c:v>US$/m3</c:v>
                  </c:pt>
                  <c:pt idx="5">
                    <c:v> ctv US$/kwh</c:v>
                  </c:pt>
                </c:lvl>
              </c:multiLvlStrCache>
            </c:multiLvlStrRef>
          </c:cat>
          <c:val>
            <c:numRef>
              <c:f>'Precios (2)'!$C$10:$H$10</c:f>
              <c:numCache>
                <c:formatCode>#,##0.00</c:formatCode>
                <c:ptCount val="6"/>
                <c:pt idx="0" formatCode="0.00">
                  <c:v>3.681</c:v>
                </c:pt>
                <c:pt idx="1">
                  <c:v>3.8449999999999998</c:v>
                </c:pt>
                <c:pt idx="2" formatCode="0.00">
                  <c:v>13.587593052109179</c:v>
                </c:pt>
                <c:pt idx="3" formatCode="0.00">
                  <c:v>5.0811299999999999</c:v>
                </c:pt>
                <c:pt idx="4" formatCode="0.00">
                  <c:v>0.69696124895455824</c:v>
                </c:pt>
                <c:pt idx="5">
                  <c:v>11.61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533120"/>
        <c:axId val="32547200"/>
        <c:axId val="0"/>
      </c:bar3DChart>
      <c:catAx>
        <c:axId val="325331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32547200"/>
        <c:crosses val="autoZero"/>
        <c:auto val="1"/>
        <c:lblAlgn val="ctr"/>
        <c:lblOffset val="100"/>
        <c:noMultiLvlLbl val="0"/>
      </c:catAx>
      <c:valAx>
        <c:axId val="3254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32533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P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P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200" dirty="0"/>
              <a:t>Evolución de </a:t>
            </a:r>
            <a:r>
              <a:rPr lang="es-PE" sz="1200" dirty="0" smtClean="0"/>
              <a:t>Reservas </a:t>
            </a:r>
            <a:r>
              <a:rPr lang="es-PE" sz="1200" dirty="0"/>
              <a:t>de </a:t>
            </a:r>
            <a:r>
              <a:rPr lang="es-PE" sz="1200" dirty="0" smtClean="0"/>
              <a:t>Gas</a:t>
            </a:r>
            <a:endParaRPr lang="es-PE" sz="1200" dirty="0"/>
          </a:p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PE" sz="1100" b="0" dirty="0"/>
              <a:t>(TCF)</a:t>
            </a:r>
          </a:p>
        </c:rich>
      </c:tx>
      <c:layout>
        <c:manualLayout>
          <c:xMode val="edge"/>
          <c:yMode val="edge"/>
          <c:x val="0.25154095328681886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5632613123359579"/>
          <c:y val="0.22145554500722883"/>
          <c:w val="0.80727614311368978"/>
          <c:h val="0.6293884232212908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'[Evolución de reservas.xlsx]Hoja1'!$B$4</c:f>
              <c:strCache>
                <c:ptCount val="1"/>
                <c:pt idx="0">
                  <c:v>Probadas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'[Evolución de reservas.xlsx]Hoja1'!$C$3:$K$3</c:f>
              <c:numCache>
                <c:formatCode>General</c:formatCode>
                <c:ptCount val="3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</c:numCache>
            </c:numRef>
          </c:cat>
          <c:val>
            <c:numRef>
              <c:f>'[Evolución de reservas.xlsx]Hoja1'!$C$4:$K$4</c:f>
              <c:numCache>
                <c:formatCode>General</c:formatCode>
                <c:ptCount val="3"/>
                <c:pt idx="0">
                  <c:v>11.5</c:v>
                </c:pt>
                <c:pt idx="1">
                  <c:v>12.2</c:v>
                </c:pt>
                <c:pt idx="2" formatCode="0.0">
                  <c:v>15.376400000000011</c:v>
                </c:pt>
              </c:numCache>
            </c:numRef>
          </c:val>
        </c:ser>
        <c:ser>
          <c:idx val="1"/>
          <c:order val="1"/>
          <c:tx>
            <c:strRef>
              <c:f>'[Evolución de reservas.xlsx]Hoja1'!$B$5</c:f>
              <c:strCache>
                <c:ptCount val="1"/>
                <c:pt idx="0">
                  <c:v>Probables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'[Evolución de reservas.xlsx]Hoja1'!$C$3:$K$3</c:f>
              <c:numCache>
                <c:formatCode>General</c:formatCode>
                <c:ptCount val="3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</c:numCache>
            </c:numRef>
          </c:cat>
          <c:val>
            <c:numRef>
              <c:f>'[Evolución de reservas.xlsx]Hoja1'!$C$5:$K$5</c:f>
              <c:numCache>
                <c:formatCode>General</c:formatCode>
                <c:ptCount val="3"/>
                <c:pt idx="0">
                  <c:v>5.2</c:v>
                </c:pt>
                <c:pt idx="1">
                  <c:v>6.3</c:v>
                </c:pt>
                <c:pt idx="2" formatCode="0.0">
                  <c:v>7.7091000000000003</c:v>
                </c:pt>
              </c:numCache>
            </c:numRef>
          </c:val>
        </c:ser>
        <c:ser>
          <c:idx val="2"/>
          <c:order val="2"/>
          <c:tx>
            <c:strRef>
              <c:f>'[Evolución de reservas.xlsx]Hoja1'!$B$6</c:f>
              <c:strCache>
                <c:ptCount val="1"/>
                <c:pt idx="0">
                  <c:v>Posibles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'[Evolución de reservas.xlsx]Hoja1'!$C$3:$K$3</c:f>
              <c:numCache>
                <c:formatCode>General</c:formatCode>
                <c:ptCount val="3"/>
                <c:pt idx="0">
                  <c:v>2004</c:v>
                </c:pt>
                <c:pt idx="1">
                  <c:v>2008</c:v>
                </c:pt>
                <c:pt idx="2">
                  <c:v>2012</c:v>
                </c:pt>
              </c:numCache>
            </c:numRef>
          </c:cat>
          <c:val>
            <c:numRef>
              <c:f>'[Evolución de reservas.xlsx]Hoja1'!$C$6:$K$6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3520640"/>
        <c:axId val="33538816"/>
        <c:axId val="0"/>
      </c:bar3DChart>
      <c:catAx>
        <c:axId val="33520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33538816"/>
        <c:crosses val="autoZero"/>
        <c:auto val="1"/>
        <c:lblAlgn val="ctr"/>
        <c:lblOffset val="100"/>
        <c:noMultiLvlLbl val="0"/>
      </c:catAx>
      <c:valAx>
        <c:axId val="33538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  <c:crossAx val="33520640"/>
        <c:crosses val="autoZero"/>
        <c:crossBetween val="between"/>
      </c:valAx>
      <c:dTable>
        <c:showHorzBorder val="0"/>
        <c:showVertBorder val="0"/>
        <c:showOutline val="0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050" b="0" i="0" u="none" strike="noStrike" kern="1200" baseline="0">
                <a:solidFill>
                  <a:sysClr val="windowText" lastClr="000000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P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s-P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0AD34-8182-4705-8098-31E66F44D61E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8E361-3C66-4016-802E-8FF1DB68CDBA}" type="slidenum">
              <a:rPr lang="es-PE" smtClean="0"/>
              <a:pPr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3146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PE" dirty="0" smtClean="0"/>
              <a:t>Por ello, el disponer de gas de bajo costo nos ofrece una gran ventaja de competitividad.</a:t>
            </a:r>
          </a:p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68E361-3C66-4016-802E-8FF1DB68CDBA}" type="slidenum">
              <a:rPr lang="es-PE" smtClean="0"/>
              <a:pPr/>
              <a:t>2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0950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688" y="357188"/>
            <a:ext cx="2214562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 userDrawn="1"/>
        </p:nvSpPr>
        <p:spPr>
          <a:xfrm>
            <a:off x="0" y="6643688"/>
            <a:ext cx="9144000" cy="214312"/>
          </a:xfrm>
          <a:prstGeom prst="rect">
            <a:avLst/>
          </a:prstGeom>
          <a:solidFill>
            <a:srgbClr val="443630"/>
          </a:solidFill>
          <a:ln>
            <a:solidFill>
              <a:srgbClr val="443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C1515-91D9-4326-9AA9-3668CE0C6EAC}" type="datetimeFigureOut">
              <a:rPr lang="es-PE" smtClean="0"/>
              <a:pPr/>
              <a:t>31/03/2014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5280CF-1866-4450-A1B5-540B5F050E5C}" type="slidenum">
              <a:rPr lang="es-PE" smtClean="0"/>
              <a:pPr/>
              <a:t>‹Nº›</a:t>
            </a:fld>
            <a:endParaRPr 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q.com.p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480" y="5511134"/>
            <a:ext cx="3294087" cy="84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0" y="5072063"/>
            <a:ext cx="9144000" cy="0"/>
          </a:xfrm>
          <a:prstGeom prst="line">
            <a:avLst/>
          </a:prstGeom>
          <a:ln w="88900" cmpd="sng">
            <a:solidFill>
              <a:srgbClr val="D760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4031" y="620688"/>
            <a:ext cx="8135938" cy="3168650"/>
          </a:xfrm>
        </p:spPr>
        <p:txBody>
          <a:bodyPr/>
          <a:lstStyle/>
          <a:p>
            <a:pPr eaLnBrk="1" hangingPunct="1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PE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RETOS Y OPORTUNIDADES DEL GAS NATURAL EN EL PERÚ</a:t>
            </a:r>
            <a:endParaRPr lang="es-ES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4" name="5 CuadroTexto"/>
          <p:cNvSpPr txBox="1">
            <a:spLocks noChangeArrowheads="1"/>
          </p:cNvSpPr>
          <p:nvPr/>
        </p:nvSpPr>
        <p:spPr bwMode="auto">
          <a:xfrm>
            <a:off x="6072188" y="4508500"/>
            <a:ext cx="289242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r>
              <a:rPr lang="en-US" sz="1200" b="1">
                <a:solidFill>
                  <a:srgbClr val="FFFFFF"/>
                </a:solidFill>
                <a:latin typeface="Arial" pitchFamily="34" charset="0"/>
              </a:rPr>
              <a:t>December , 2013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20200"/>
            <a:ext cx="3168352" cy="8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076056" y="4293096"/>
            <a:ext cx="38885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s-P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Anthony </a:t>
            </a:r>
            <a:r>
              <a:rPr lang="es-PE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Laub Benavides</a:t>
            </a:r>
            <a:endParaRPr lang="es-PE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973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1"/>
          <p:cNvGrpSpPr>
            <a:grpSpLocks/>
          </p:cNvGrpSpPr>
          <p:nvPr/>
        </p:nvGrpSpPr>
        <p:grpSpPr bwMode="auto">
          <a:xfrm>
            <a:off x="971600" y="1304759"/>
            <a:ext cx="5991225" cy="2731135"/>
            <a:chOff x="1890" y="10886"/>
            <a:chExt cx="9435" cy="4301"/>
          </a:xfrm>
        </p:grpSpPr>
        <p:cxnSp>
          <p:nvCxnSpPr>
            <p:cNvPr id="5" name="AutoShape 3"/>
            <p:cNvCxnSpPr>
              <a:cxnSpLocks noChangeShapeType="1"/>
            </p:cNvCxnSpPr>
            <p:nvPr/>
          </p:nvCxnSpPr>
          <p:spPr bwMode="auto">
            <a:xfrm flipH="1">
              <a:off x="4605" y="13354"/>
              <a:ext cx="720" cy="1268"/>
            </a:xfrm>
            <a:prstGeom prst="straightConnector1">
              <a:avLst/>
            </a:prstGeom>
            <a:noFill/>
            <a:ln w="34925">
              <a:solidFill>
                <a:srgbClr val="E36C0A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 flipH="1">
              <a:off x="3999" y="13991"/>
              <a:ext cx="907" cy="0"/>
            </a:xfrm>
            <a:prstGeom prst="straightConnector1">
              <a:avLst/>
            </a:prstGeom>
            <a:noFill/>
            <a:ln w="25400" cap="rnd">
              <a:solidFill>
                <a:srgbClr val="E36C0A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AutoShape 5"/>
            <p:cNvCxnSpPr>
              <a:cxnSpLocks noChangeShapeType="1"/>
            </p:cNvCxnSpPr>
            <p:nvPr/>
          </p:nvCxnSpPr>
          <p:spPr bwMode="auto">
            <a:xfrm flipH="1">
              <a:off x="5325" y="12176"/>
              <a:ext cx="1965" cy="1162"/>
            </a:xfrm>
            <a:prstGeom prst="straightConnector1">
              <a:avLst/>
            </a:prstGeom>
            <a:noFill/>
            <a:ln w="34925">
              <a:solidFill>
                <a:srgbClr val="E36C0A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AutoShape 6"/>
            <p:cNvCxnSpPr>
              <a:cxnSpLocks noChangeShapeType="1"/>
            </p:cNvCxnSpPr>
            <p:nvPr/>
          </p:nvCxnSpPr>
          <p:spPr bwMode="auto">
            <a:xfrm flipH="1">
              <a:off x="3054" y="11877"/>
              <a:ext cx="5726" cy="0"/>
            </a:xfrm>
            <a:prstGeom prst="straightConnector1">
              <a:avLst/>
            </a:prstGeom>
            <a:noFill/>
            <a:ln w="34925">
              <a:solidFill>
                <a:srgbClr val="80808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 flipH="1">
              <a:off x="3054" y="11262"/>
              <a:ext cx="5726" cy="1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Rectangle 90"/>
            <p:cNvSpPr>
              <a:spLocks noChangeArrowheads="1"/>
            </p:cNvSpPr>
            <p:nvPr/>
          </p:nvSpPr>
          <p:spPr bwMode="auto">
            <a:xfrm>
              <a:off x="8760" y="10990"/>
              <a:ext cx="1245" cy="186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Km. 0: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 Planta de separación Malvinas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Presión de descarga: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 147 barg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1" name="Rectangle 91"/>
            <p:cNvSpPr>
              <a:spLocks noChangeArrowheads="1"/>
            </p:cNvSpPr>
            <p:nvPr/>
          </p:nvSpPr>
          <p:spPr bwMode="auto">
            <a:xfrm>
              <a:off x="6645" y="11006"/>
              <a:ext cx="1361" cy="11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100" b="1" dirty="0">
                  <a:effectLst/>
                  <a:latin typeface="Arial"/>
                  <a:ea typeface="Times New Roman"/>
                  <a:cs typeface="Arial"/>
                </a:rPr>
                <a:t> 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 dirty="0">
                  <a:effectLst/>
                  <a:latin typeface="Arial"/>
                  <a:ea typeface="Times New Roman"/>
                  <a:cs typeface="Arial"/>
                </a:rPr>
                <a:t>Km. 73:</a:t>
              </a:r>
              <a:r>
                <a:rPr lang="es-PE" sz="800" dirty="0">
                  <a:effectLst/>
                  <a:latin typeface="Arial"/>
                  <a:ea typeface="Times New Roman"/>
                  <a:cs typeface="Arial"/>
                </a:rPr>
                <a:t> Punto de derivación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2" name="Rectangle 92"/>
            <p:cNvSpPr>
              <a:spLocks noChangeArrowheads="1"/>
            </p:cNvSpPr>
            <p:nvPr/>
          </p:nvSpPr>
          <p:spPr bwMode="auto">
            <a:xfrm>
              <a:off x="3984" y="10886"/>
              <a:ext cx="1871" cy="79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Km. 127: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 Kepashiato, estación intermedia de compresión 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3" name="Rectangle 93"/>
            <p:cNvSpPr>
              <a:spLocks noChangeArrowheads="1"/>
            </p:cNvSpPr>
            <p:nvPr/>
          </p:nvSpPr>
          <p:spPr bwMode="auto">
            <a:xfrm>
              <a:off x="1890" y="10900"/>
              <a:ext cx="1200" cy="18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Km. 211: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 Estación de compresión Chiquintirca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Presión de llegada: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 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70 barg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4" name="Oval 94"/>
            <p:cNvSpPr>
              <a:spLocks noChangeArrowheads="1"/>
            </p:cNvSpPr>
            <p:nvPr/>
          </p:nvSpPr>
          <p:spPr bwMode="auto">
            <a:xfrm>
              <a:off x="5325" y="13211"/>
              <a:ext cx="150" cy="14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/>
            </a:p>
          </p:txBody>
        </p:sp>
        <p:cxnSp>
          <p:nvCxnSpPr>
            <p:cNvPr id="15" name="AutoShape 95"/>
            <p:cNvCxnSpPr>
              <a:cxnSpLocks noChangeShapeType="1"/>
            </p:cNvCxnSpPr>
            <p:nvPr/>
          </p:nvCxnSpPr>
          <p:spPr bwMode="auto">
            <a:xfrm flipH="1">
              <a:off x="4449" y="13031"/>
              <a:ext cx="1361" cy="0"/>
            </a:xfrm>
            <a:prstGeom prst="straightConnector1">
              <a:avLst/>
            </a:prstGeom>
            <a:noFill/>
            <a:ln w="25400" cap="rnd">
              <a:solidFill>
                <a:srgbClr val="E36C0A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Oval 96"/>
            <p:cNvSpPr>
              <a:spLocks noChangeArrowheads="1"/>
            </p:cNvSpPr>
            <p:nvPr/>
          </p:nvSpPr>
          <p:spPr bwMode="auto">
            <a:xfrm>
              <a:off x="4860" y="13923"/>
              <a:ext cx="150" cy="14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s-PE"/>
            </a:p>
          </p:txBody>
        </p:sp>
        <p:sp>
          <p:nvSpPr>
            <p:cNvPr id="17" name="Text Box 97"/>
            <p:cNvSpPr txBox="1">
              <a:spLocks noChangeArrowheads="1"/>
            </p:cNvSpPr>
            <p:nvPr/>
          </p:nvSpPr>
          <p:spPr bwMode="auto">
            <a:xfrm>
              <a:off x="8101" y="10961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32”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8" name="Text Box 98"/>
            <p:cNvSpPr txBox="1">
              <a:spLocks noChangeArrowheads="1"/>
            </p:cNvSpPr>
            <p:nvPr/>
          </p:nvSpPr>
          <p:spPr bwMode="auto">
            <a:xfrm>
              <a:off x="5966" y="10961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32”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9" name="Text Box 99"/>
            <p:cNvSpPr txBox="1">
              <a:spLocks noChangeArrowheads="1"/>
            </p:cNvSpPr>
            <p:nvPr/>
          </p:nvSpPr>
          <p:spPr bwMode="auto">
            <a:xfrm>
              <a:off x="3260" y="10961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32”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0" name="Text Box 100"/>
            <p:cNvSpPr txBox="1">
              <a:spLocks noChangeArrowheads="1"/>
            </p:cNvSpPr>
            <p:nvPr/>
          </p:nvSpPr>
          <p:spPr bwMode="auto">
            <a:xfrm>
              <a:off x="8141" y="11559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36”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1" name="Text Box 101"/>
            <p:cNvSpPr txBox="1">
              <a:spLocks noChangeArrowheads="1"/>
            </p:cNvSpPr>
            <p:nvPr/>
          </p:nvSpPr>
          <p:spPr bwMode="auto">
            <a:xfrm>
              <a:off x="5975" y="11559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36”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2" name="Text Box 102"/>
            <p:cNvSpPr txBox="1">
              <a:spLocks noChangeArrowheads="1"/>
            </p:cNvSpPr>
            <p:nvPr/>
          </p:nvSpPr>
          <p:spPr bwMode="auto">
            <a:xfrm>
              <a:off x="3275" y="11559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36”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3" name="Text Box 103"/>
            <p:cNvSpPr txBox="1">
              <a:spLocks noChangeArrowheads="1"/>
            </p:cNvSpPr>
            <p:nvPr/>
          </p:nvSpPr>
          <p:spPr bwMode="auto">
            <a:xfrm>
              <a:off x="4856" y="12728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14”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4" name="Text Box 104"/>
            <p:cNvSpPr txBox="1">
              <a:spLocks noChangeArrowheads="1"/>
            </p:cNvSpPr>
            <p:nvPr/>
          </p:nvSpPr>
          <p:spPr bwMode="auto">
            <a:xfrm>
              <a:off x="4286" y="13694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24”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5" name="Text Box 105"/>
            <p:cNvSpPr txBox="1">
              <a:spLocks noChangeArrowheads="1"/>
            </p:cNvSpPr>
            <p:nvPr/>
          </p:nvSpPr>
          <p:spPr bwMode="auto">
            <a:xfrm>
              <a:off x="4906" y="14249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24”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6" name="Text Box 106"/>
            <p:cNvSpPr txBox="1">
              <a:spLocks noChangeArrowheads="1"/>
            </p:cNvSpPr>
            <p:nvPr/>
          </p:nvSpPr>
          <p:spPr bwMode="auto">
            <a:xfrm>
              <a:off x="6836" y="12401"/>
              <a:ext cx="679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32”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7" name="Text Box 107"/>
            <p:cNvSpPr txBox="1">
              <a:spLocks noChangeArrowheads="1"/>
            </p:cNvSpPr>
            <p:nvPr/>
          </p:nvSpPr>
          <p:spPr bwMode="auto">
            <a:xfrm>
              <a:off x="3165" y="12773"/>
              <a:ext cx="1425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Quillabamba: 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50 MMPCD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8" name="Text Box 108"/>
            <p:cNvSpPr txBox="1">
              <a:spLocks noChangeArrowheads="1"/>
            </p:cNvSpPr>
            <p:nvPr/>
          </p:nvSpPr>
          <p:spPr bwMode="auto">
            <a:xfrm>
              <a:off x="2835" y="13684"/>
              <a:ext cx="1305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Mollendo: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 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275 MMPCD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29" name="Text Box 109"/>
            <p:cNvSpPr txBox="1">
              <a:spLocks noChangeArrowheads="1"/>
            </p:cNvSpPr>
            <p:nvPr/>
          </p:nvSpPr>
          <p:spPr bwMode="auto">
            <a:xfrm>
              <a:off x="3954" y="14622"/>
              <a:ext cx="1305" cy="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Ilo: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175 MMPCD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30" name="98 Cuadro de texto"/>
            <p:cNvSpPr txBox="1">
              <a:spLocks/>
            </p:cNvSpPr>
            <p:nvPr/>
          </p:nvSpPr>
          <p:spPr bwMode="auto">
            <a:xfrm>
              <a:off x="5865" y="13211"/>
              <a:ext cx="1500" cy="555"/>
            </a:xfrm>
            <a:prstGeom prst="rect">
              <a:avLst/>
            </a:prstGeom>
            <a:solidFill>
              <a:schemeClr val="lt1">
                <a:lumMod val="100000"/>
                <a:lumOff val="0"/>
              </a:schemeClr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Gasoducto Sur  Peruano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31" name="AutoShape 123"/>
            <p:cNvCxnSpPr>
              <a:cxnSpLocks noChangeShapeType="1"/>
            </p:cNvCxnSpPr>
            <p:nvPr/>
          </p:nvCxnSpPr>
          <p:spPr bwMode="auto">
            <a:xfrm>
              <a:off x="8101" y="13694"/>
              <a:ext cx="454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 Box 124"/>
            <p:cNvSpPr txBox="1">
              <a:spLocks noChangeArrowheads="1"/>
            </p:cNvSpPr>
            <p:nvPr/>
          </p:nvSpPr>
          <p:spPr bwMode="auto">
            <a:xfrm>
              <a:off x="8505" y="13542"/>
              <a:ext cx="228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Ducto existente TGP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33" name="AutoShape 125"/>
            <p:cNvCxnSpPr>
              <a:cxnSpLocks noChangeShapeType="1"/>
            </p:cNvCxnSpPr>
            <p:nvPr/>
          </p:nvCxnSpPr>
          <p:spPr bwMode="auto">
            <a:xfrm>
              <a:off x="8116" y="14070"/>
              <a:ext cx="454" cy="0"/>
            </a:xfrm>
            <a:prstGeom prst="straightConnector1">
              <a:avLst/>
            </a:prstGeom>
            <a:noFill/>
            <a:ln w="22225">
              <a:solidFill>
                <a:schemeClr val="bg1">
                  <a:lumMod val="5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4" name="Text Box 126"/>
            <p:cNvSpPr txBox="1">
              <a:spLocks noChangeArrowheads="1"/>
            </p:cNvSpPr>
            <p:nvPr/>
          </p:nvSpPr>
          <p:spPr bwMode="auto">
            <a:xfrm>
              <a:off x="8535" y="13923"/>
              <a:ext cx="2790" cy="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Nuevo ducto de seguridad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35" name="AutoShape 127"/>
            <p:cNvCxnSpPr>
              <a:cxnSpLocks noChangeShapeType="1"/>
            </p:cNvCxnSpPr>
            <p:nvPr/>
          </p:nvCxnSpPr>
          <p:spPr bwMode="auto">
            <a:xfrm>
              <a:off x="8116" y="14397"/>
              <a:ext cx="454" cy="0"/>
            </a:xfrm>
            <a:prstGeom prst="straightConnector1">
              <a:avLst/>
            </a:prstGeom>
            <a:noFill/>
            <a:ln w="22225">
              <a:solidFill>
                <a:schemeClr val="accent6">
                  <a:lumMod val="75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6" name="Text Box 128"/>
            <p:cNvSpPr txBox="1">
              <a:spLocks noChangeArrowheads="1"/>
            </p:cNvSpPr>
            <p:nvPr/>
          </p:nvSpPr>
          <p:spPr bwMode="auto">
            <a:xfrm>
              <a:off x="8550" y="14250"/>
              <a:ext cx="2025" cy="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GSP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977485" y="4394800"/>
            <a:ext cx="5772150" cy="1554480"/>
            <a:chOff x="1685925" y="4106768"/>
            <a:chExt cx="5772150" cy="1554480"/>
          </a:xfrm>
        </p:grpSpPr>
        <p:cxnSp>
          <p:nvCxnSpPr>
            <p:cNvPr id="38" name="AutoShape 6"/>
            <p:cNvCxnSpPr/>
            <p:nvPr/>
          </p:nvCxnSpPr>
          <p:spPr bwMode="auto">
            <a:xfrm flipH="1">
              <a:off x="2425065" y="4917663"/>
              <a:ext cx="3636010" cy="0"/>
            </a:xfrm>
            <a:prstGeom prst="straightConnector1">
              <a:avLst/>
            </a:prstGeom>
            <a:noFill/>
            <a:ln w="34925">
              <a:solidFill>
                <a:srgbClr val="80808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AutoShape 7"/>
            <p:cNvCxnSpPr/>
            <p:nvPr/>
          </p:nvCxnSpPr>
          <p:spPr bwMode="auto">
            <a:xfrm flipH="1">
              <a:off x="2425065" y="4336003"/>
              <a:ext cx="3636010" cy="635"/>
            </a:xfrm>
            <a:prstGeom prst="straightConnector1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" name="Rectangle 107"/>
            <p:cNvSpPr>
              <a:spLocks noChangeArrowheads="1"/>
            </p:cNvSpPr>
            <p:nvPr/>
          </p:nvSpPr>
          <p:spPr bwMode="auto">
            <a:xfrm>
              <a:off x="6048375" y="4163918"/>
              <a:ext cx="790575" cy="360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Km. 0: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PS1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1" name="Rectangle 108"/>
            <p:cNvSpPr>
              <a:spLocks noChangeArrowheads="1"/>
            </p:cNvSpPr>
            <p:nvPr/>
          </p:nvSpPr>
          <p:spPr bwMode="auto">
            <a:xfrm>
              <a:off x="3085465" y="4126453"/>
              <a:ext cx="822960" cy="3676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Km. 108: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PS2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2" name="Rectangle 109"/>
            <p:cNvSpPr>
              <a:spLocks noChangeArrowheads="1"/>
            </p:cNvSpPr>
            <p:nvPr/>
          </p:nvSpPr>
          <p:spPr bwMode="auto">
            <a:xfrm>
              <a:off x="1685925" y="4106768"/>
              <a:ext cx="762000" cy="119062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Km. 210: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 Chiquintirca PS3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Presión de llegada:</a:t>
              </a: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 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7 barg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3" name="Text Box 110"/>
            <p:cNvSpPr txBox="1">
              <a:spLocks noChangeArrowheads="1"/>
            </p:cNvSpPr>
            <p:nvPr/>
          </p:nvSpPr>
          <p:spPr bwMode="auto">
            <a:xfrm>
              <a:off x="5086985" y="4145503"/>
              <a:ext cx="431165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 dirty="0">
                  <a:effectLst/>
                  <a:latin typeface="Arial"/>
                  <a:ea typeface="Times New Roman"/>
                  <a:cs typeface="Arial"/>
                </a:rPr>
                <a:t>14”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4" name="Text Box 111"/>
            <p:cNvSpPr txBox="1">
              <a:spLocks noChangeArrowheads="1"/>
            </p:cNvSpPr>
            <p:nvPr/>
          </p:nvSpPr>
          <p:spPr bwMode="auto">
            <a:xfrm>
              <a:off x="2555875" y="4145503"/>
              <a:ext cx="431165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14”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5" name="Text Box 112"/>
            <p:cNvSpPr txBox="1">
              <a:spLocks noChangeArrowheads="1"/>
            </p:cNvSpPr>
            <p:nvPr/>
          </p:nvSpPr>
          <p:spPr bwMode="auto">
            <a:xfrm>
              <a:off x="5655310" y="4715098"/>
              <a:ext cx="431165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24”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6" name="Rectangle 113"/>
            <p:cNvSpPr>
              <a:spLocks noChangeArrowheads="1"/>
            </p:cNvSpPr>
            <p:nvPr/>
          </p:nvSpPr>
          <p:spPr bwMode="auto">
            <a:xfrm>
              <a:off x="6086475" y="4726528"/>
              <a:ext cx="790575" cy="36068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Km. 0: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PS1 (nueva)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7" name="Rectangle 114"/>
            <p:cNvSpPr>
              <a:spLocks noChangeArrowheads="1"/>
            </p:cNvSpPr>
            <p:nvPr/>
          </p:nvSpPr>
          <p:spPr bwMode="auto">
            <a:xfrm>
              <a:off x="4355465" y="4724623"/>
              <a:ext cx="988060" cy="37211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Km. TBD: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>
                  <a:effectLst/>
                  <a:latin typeface="Arial"/>
                  <a:ea typeface="Times New Roman"/>
                  <a:cs typeface="Arial"/>
                </a:rPr>
                <a:t>PS2 (nueva)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48" name="Text Box 115"/>
            <p:cNvSpPr txBox="1">
              <a:spLocks noChangeArrowheads="1"/>
            </p:cNvSpPr>
            <p:nvPr/>
          </p:nvSpPr>
          <p:spPr bwMode="auto">
            <a:xfrm>
              <a:off x="3445510" y="4737958"/>
              <a:ext cx="431165" cy="236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24”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49" name="AutoShape 129"/>
            <p:cNvCxnSpPr>
              <a:cxnSpLocks noChangeShapeType="1"/>
            </p:cNvCxnSpPr>
            <p:nvPr/>
          </p:nvCxnSpPr>
          <p:spPr bwMode="auto">
            <a:xfrm>
              <a:off x="5410835" y="5309458"/>
              <a:ext cx="288290" cy="0"/>
            </a:xfrm>
            <a:prstGeom prst="straightConnector1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0" name="Text Box 130"/>
            <p:cNvSpPr txBox="1">
              <a:spLocks noChangeArrowheads="1"/>
            </p:cNvSpPr>
            <p:nvPr/>
          </p:nvSpPr>
          <p:spPr bwMode="auto">
            <a:xfrm>
              <a:off x="5667375" y="5212938"/>
              <a:ext cx="1447800" cy="2425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Poliducto existente 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  <p:cxnSp>
          <p:nvCxnSpPr>
            <p:cNvPr id="51" name="AutoShape 131"/>
            <p:cNvCxnSpPr>
              <a:cxnSpLocks noChangeShapeType="1"/>
            </p:cNvCxnSpPr>
            <p:nvPr/>
          </p:nvCxnSpPr>
          <p:spPr bwMode="auto">
            <a:xfrm>
              <a:off x="5420360" y="5547583"/>
              <a:ext cx="288290" cy="0"/>
            </a:xfrm>
            <a:prstGeom prst="straightConnector1">
              <a:avLst/>
            </a:prstGeom>
            <a:noFill/>
            <a:ln w="22225">
              <a:solidFill>
                <a:schemeClr val="bg1">
                  <a:lumMod val="50000"/>
                  <a:lumOff val="0"/>
                </a:schemeClr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Text Box 132"/>
            <p:cNvSpPr txBox="1">
              <a:spLocks noChangeArrowheads="1"/>
            </p:cNvSpPr>
            <p:nvPr/>
          </p:nvSpPr>
          <p:spPr bwMode="auto">
            <a:xfrm>
              <a:off x="5686425" y="5454873"/>
              <a:ext cx="1771650" cy="20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b="1">
                  <a:effectLst/>
                  <a:latin typeface="Arial"/>
                  <a:ea typeface="Times New Roman"/>
                  <a:cs typeface="Arial"/>
                </a:rPr>
                <a:t>Nuevo Poliducto</a:t>
              </a:r>
              <a:endParaRPr lang="es-PE" sz="105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53" name="52 CuadroTexto"/>
          <p:cNvSpPr txBox="1"/>
          <p:nvPr/>
        </p:nvSpPr>
        <p:spPr>
          <a:xfrm>
            <a:off x="6962825" y="2114981"/>
            <a:ext cx="1592527" cy="353943"/>
          </a:xfrm>
          <a:prstGeom prst="rect">
            <a:avLst/>
          </a:prstGeom>
          <a:solidFill>
            <a:srgbClr val="443630"/>
          </a:solidFill>
          <a:ln>
            <a:solidFill>
              <a:srgbClr val="443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>
              <a:defRPr sz="2000">
                <a:solidFill>
                  <a:prstClr val="white"/>
                </a:solidFill>
                <a:latin typeface="Arial 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s-PE" sz="1200" b="1" dirty="0" smtClean="0"/>
              <a:t>GASODUCTO</a:t>
            </a:r>
            <a:endParaRPr lang="es-PE" sz="1200" b="1" dirty="0"/>
          </a:p>
        </p:txBody>
      </p:sp>
      <p:sp>
        <p:nvSpPr>
          <p:cNvPr id="54" name="53 CuadroTexto"/>
          <p:cNvSpPr txBox="1"/>
          <p:nvPr/>
        </p:nvSpPr>
        <p:spPr>
          <a:xfrm>
            <a:off x="6977169" y="4789304"/>
            <a:ext cx="1592527" cy="353943"/>
          </a:xfrm>
          <a:prstGeom prst="rect">
            <a:avLst/>
          </a:prstGeom>
          <a:solidFill>
            <a:srgbClr val="443630"/>
          </a:solidFill>
          <a:ln>
            <a:solidFill>
              <a:srgbClr val="443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>
              <a:defRPr sz="2000">
                <a:solidFill>
                  <a:prstClr val="white"/>
                </a:solidFill>
                <a:latin typeface="Arial 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s-PE" sz="1200" b="1" dirty="0" smtClean="0"/>
              <a:t>POLIDUCTO</a:t>
            </a:r>
            <a:endParaRPr lang="es-PE" sz="1200" b="1" dirty="0"/>
          </a:p>
        </p:txBody>
      </p:sp>
      <p:sp>
        <p:nvSpPr>
          <p:cNvPr id="55" name="1 Título"/>
          <p:cNvSpPr>
            <a:spLocks noGrp="1"/>
          </p:cNvSpPr>
          <p:nvPr>
            <p:ph type="title"/>
          </p:nvPr>
        </p:nvSpPr>
        <p:spPr>
          <a:xfrm>
            <a:off x="42550" y="217669"/>
            <a:ext cx="6329650" cy="763059"/>
          </a:xfrm>
        </p:spPr>
        <p:txBody>
          <a:bodyPr>
            <a:normAutofit/>
          </a:bodyPr>
          <a:lstStyle/>
          <a:p>
            <a:r>
              <a:rPr lang="es-PE" sz="2400" b="1" u="sng" dirty="0">
                <a:latin typeface="Arial" pitchFamily="34" charset="0"/>
                <a:cs typeface="Arial" pitchFamily="34" charset="0"/>
              </a:rPr>
              <a:t>Ampliación de sistema transporte - TGP</a:t>
            </a:r>
          </a:p>
        </p:txBody>
      </p:sp>
    </p:spTree>
    <p:extLst>
      <p:ext uri="{BB962C8B-B14F-4D97-AF65-F5344CB8AC3E}">
        <p14:creationId xmlns:p14="http://schemas.microsoft.com/office/powerpoint/2010/main" val="19193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6329650" cy="763059"/>
          </a:xfrm>
        </p:spPr>
        <p:txBody>
          <a:bodyPr>
            <a:normAutofit/>
          </a:bodyPr>
          <a:lstStyle/>
          <a:p>
            <a:r>
              <a:rPr lang="es-PE" sz="2400" b="1" u="sng" dirty="0">
                <a:latin typeface="Arial" pitchFamily="34" charset="0"/>
                <a:cs typeface="Arial" pitchFamily="34" charset="0"/>
              </a:rPr>
              <a:t>Seguridad Energética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592" y="1041896"/>
            <a:ext cx="7387232" cy="5195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73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84" y="1164704"/>
            <a:ext cx="7299471" cy="50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67544" y="90647"/>
            <a:ext cx="6329650" cy="763059"/>
          </a:xfrm>
        </p:spPr>
        <p:txBody>
          <a:bodyPr>
            <a:normAutofit/>
          </a:bodyPr>
          <a:lstStyle/>
          <a:p>
            <a:r>
              <a:rPr lang="es-PE" sz="2400" b="1" u="sng" dirty="0">
                <a:latin typeface="Arial" pitchFamily="34" charset="0"/>
                <a:cs typeface="Arial" pitchFamily="34" charset="0"/>
              </a:rPr>
              <a:t>Gasoducto Sur Peruano</a:t>
            </a:r>
          </a:p>
        </p:txBody>
      </p:sp>
    </p:spTree>
    <p:extLst>
      <p:ext uri="{BB962C8B-B14F-4D97-AF65-F5344CB8AC3E}">
        <p14:creationId xmlns:p14="http://schemas.microsoft.com/office/powerpoint/2010/main" val="83467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8614" y="217669"/>
            <a:ext cx="632965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Industria Petroquímica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62743" y="1104398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dirty="0" smtClean="0">
                <a:latin typeface="Arial" pitchFamily="34" charset="0"/>
                <a:cs typeface="Arial" pitchFamily="34" charset="0"/>
              </a:rPr>
              <a:t>Con que contamos?: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07321"/>
              </p:ext>
            </p:extLst>
          </p:nvPr>
        </p:nvGraphicFramePr>
        <p:xfrm>
          <a:off x="1375183" y="1844824"/>
          <a:ext cx="6437177" cy="3037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000"/>
                <a:gridCol w="338917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err="1" smtClean="0"/>
                        <a:t>Item</a:t>
                      </a:r>
                      <a:endParaRPr lang="es-P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Estado</a:t>
                      </a:r>
                      <a:endParaRPr lang="es-P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Reservas</a:t>
                      </a:r>
                      <a:r>
                        <a:rPr lang="es-PE" baseline="0" dirty="0" smtClean="0"/>
                        <a:t> de gas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Disponemos</a:t>
                      </a:r>
                      <a:r>
                        <a:rPr lang="es-PE" baseline="0" dirty="0" smtClean="0"/>
                        <a:t> de recursos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Disponibilidad de Etano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baseline="0" dirty="0" smtClean="0"/>
                        <a:t>Pendiente desarrollo de infraestructura (GSP)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Infraestructura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Pendiente</a:t>
                      </a:r>
                    </a:p>
                    <a:p>
                      <a:pPr algn="ctr"/>
                      <a:r>
                        <a:rPr lang="es-PE" dirty="0" smtClean="0"/>
                        <a:t>Desarrollo</a:t>
                      </a:r>
                      <a:r>
                        <a:rPr lang="es-PE" baseline="0" dirty="0" smtClean="0"/>
                        <a:t> del GSP y ampliaciones del sistema de TGP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Reglamentación </a:t>
                      </a:r>
                      <a:r>
                        <a:rPr lang="es-PE" baseline="0" dirty="0" smtClean="0"/>
                        <a:t>Ley N° 29690 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Pendiente</a:t>
                      </a:r>
                      <a:endParaRPr lang="es-PE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Precio metano y</a:t>
                      </a:r>
                      <a:r>
                        <a:rPr lang="es-PE" baseline="0" dirty="0" smtClean="0"/>
                        <a:t> etano</a:t>
                      </a:r>
                      <a:endParaRPr lang="es-P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E" dirty="0" smtClean="0"/>
                        <a:t>Se deberá</a:t>
                      </a:r>
                      <a:r>
                        <a:rPr lang="es-PE" baseline="0" dirty="0" smtClean="0"/>
                        <a:t> incluir en reglamento</a:t>
                      </a:r>
                      <a:endParaRPr lang="es-PE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381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18614" y="217669"/>
            <a:ext cx="632965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Conclusión 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Rectángulo redondeado"/>
          <p:cNvSpPr/>
          <p:nvPr/>
        </p:nvSpPr>
        <p:spPr>
          <a:xfrm>
            <a:off x="3095836" y="1700808"/>
            <a:ext cx="3096344" cy="79208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b="1" dirty="0" smtClean="0"/>
              <a:t>INDUSTRIA DE GAS NATURAL</a:t>
            </a:r>
            <a:endParaRPr lang="es-PE" sz="2400" b="1" dirty="0"/>
          </a:p>
        </p:txBody>
      </p:sp>
      <p:sp>
        <p:nvSpPr>
          <p:cNvPr id="6" name="5 Rectángulo"/>
          <p:cNvSpPr/>
          <p:nvPr/>
        </p:nvSpPr>
        <p:spPr>
          <a:xfrm>
            <a:off x="611560" y="2708920"/>
            <a:ext cx="7632848" cy="144016"/>
          </a:xfrm>
          <a:prstGeom prst="rect">
            <a:avLst/>
          </a:prstGeom>
          <a:gradFill>
            <a:gsLst>
              <a:gs pos="1000">
                <a:schemeClr val="bg1">
                  <a:lumMod val="50000"/>
                </a:schemeClr>
              </a:gs>
              <a:gs pos="50000">
                <a:schemeClr val="bg1">
                  <a:lumMod val="6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6 Flecha abajo"/>
          <p:cNvSpPr/>
          <p:nvPr/>
        </p:nvSpPr>
        <p:spPr>
          <a:xfrm flipV="1">
            <a:off x="539552" y="2924944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7 Flecha abajo"/>
          <p:cNvSpPr/>
          <p:nvPr/>
        </p:nvSpPr>
        <p:spPr>
          <a:xfrm flipV="1">
            <a:off x="4139952" y="2924944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9" name="8 Flecha abajo"/>
          <p:cNvSpPr/>
          <p:nvPr/>
        </p:nvSpPr>
        <p:spPr>
          <a:xfrm flipV="1">
            <a:off x="7812360" y="2996952"/>
            <a:ext cx="5040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9 Rectángulo"/>
          <p:cNvSpPr/>
          <p:nvPr/>
        </p:nvSpPr>
        <p:spPr>
          <a:xfrm>
            <a:off x="2339752" y="3429000"/>
            <a:ext cx="115212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Economía sólida</a:t>
            </a:r>
            <a:endParaRPr lang="es-PE" dirty="0"/>
          </a:p>
        </p:txBody>
      </p:sp>
      <p:sp>
        <p:nvSpPr>
          <p:cNvPr id="11" name="10 Rectángulo"/>
          <p:cNvSpPr/>
          <p:nvPr/>
        </p:nvSpPr>
        <p:spPr>
          <a:xfrm>
            <a:off x="4644008" y="3429000"/>
            <a:ext cx="115212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Políticas acertadas</a:t>
            </a:r>
            <a:endParaRPr lang="es-PE" dirty="0"/>
          </a:p>
        </p:txBody>
      </p:sp>
      <p:sp>
        <p:nvSpPr>
          <p:cNvPr id="12" name="11 Rectángulo"/>
          <p:cNvSpPr/>
          <p:nvPr/>
        </p:nvSpPr>
        <p:spPr>
          <a:xfrm>
            <a:off x="6084168" y="3429000"/>
            <a:ext cx="1440160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Planificación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971600" y="3429000"/>
            <a:ext cx="1152128" cy="6480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Recursos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1043608" y="4848254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PE"/>
            </a:defPPr>
            <a:lvl1pPr algn="ctr">
              <a:defRPr sz="1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s-PE" dirty="0"/>
              <a:t>Lo tenemos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4860032" y="4725144"/>
            <a:ext cx="2592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 smtClean="0">
                <a:latin typeface="Arial" pitchFamily="34" charset="0"/>
                <a:cs typeface="Arial" pitchFamily="34" charset="0"/>
              </a:rPr>
              <a:t>Se están generando los cambios necesarios</a:t>
            </a:r>
            <a:endParaRPr lang="es-PE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15 Abrir llave"/>
          <p:cNvSpPr/>
          <p:nvPr/>
        </p:nvSpPr>
        <p:spPr>
          <a:xfrm rot="16200000">
            <a:off x="2101123" y="3497752"/>
            <a:ext cx="389531" cy="2052228"/>
          </a:xfrm>
          <a:prstGeom prst="leftBrace">
            <a:avLst>
              <a:gd name="adj1" fmla="val 2323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7" name="16 Abrir llave"/>
          <p:cNvSpPr/>
          <p:nvPr/>
        </p:nvSpPr>
        <p:spPr>
          <a:xfrm rot="16200000">
            <a:off x="5979413" y="3504264"/>
            <a:ext cx="389531" cy="2052228"/>
          </a:xfrm>
          <a:prstGeom prst="leftBrace">
            <a:avLst>
              <a:gd name="adj1" fmla="val 2323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79833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502255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051720" y="3573016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hlinkClick r:id="rId3"/>
              </a:rPr>
              <a:t>www.lq.com.pe</a:t>
            </a:r>
            <a:endParaRPr lang="es-ES" sz="3200" dirty="0" smtClean="0"/>
          </a:p>
          <a:p>
            <a:pPr algn="ctr"/>
            <a:endParaRPr lang="en-US" sz="3200" dirty="0"/>
          </a:p>
        </p:txBody>
      </p:sp>
      <p:sp>
        <p:nvSpPr>
          <p:cNvPr id="5" name="4 Rectángulo"/>
          <p:cNvSpPr/>
          <p:nvPr/>
        </p:nvSpPr>
        <p:spPr>
          <a:xfrm>
            <a:off x="0" y="260648"/>
            <a:ext cx="9144000" cy="7920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0321" y="1124744"/>
            <a:ext cx="8136135" cy="1154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  <a:spcAft>
                <a:spcPct val="25000"/>
              </a:spcAft>
              <a:buSzPct val="130000"/>
              <a:defRPr/>
            </a:pPr>
            <a:r>
              <a:rPr lang="es-PE" sz="1600" dirty="0">
                <a:latin typeface="Arial "/>
                <a:cs typeface="Arial" charset="0"/>
              </a:rPr>
              <a:t>La adición de recursos convencionales y no-convencionales (</a:t>
            </a:r>
            <a:r>
              <a:rPr lang="es-PE" sz="1600" dirty="0" err="1">
                <a:latin typeface="Arial "/>
                <a:cs typeface="Arial" charset="0"/>
              </a:rPr>
              <a:t>shale</a:t>
            </a:r>
            <a:r>
              <a:rPr lang="es-PE" sz="1600" dirty="0">
                <a:latin typeface="Arial "/>
                <a:cs typeface="Arial" charset="0"/>
              </a:rPr>
              <a:t> gas) y el </a:t>
            </a:r>
            <a:r>
              <a:rPr lang="es-PE" sz="1600" dirty="0" smtClean="0">
                <a:latin typeface="Arial "/>
                <a:cs typeface="Arial" charset="0"/>
              </a:rPr>
              <a:t>número creciente </a:t>
            </a:r>
            <a:r>
              <a:rPr lang="es-PE" sz="1600" dirty="0">
                <a:latin typeface="Arial "/>
                <a:cs typeface="Arial" charset="0"/>
              </a:rPr>
              <a:t>de proyectos de </a:t>
            </a:r>
            <a:r>
              <a:rPr lang="es-PE" sz="1600" dirty="0" smtClean="0">
                <a:latin typeface="Arial "/>
                <a:cs typeface="Arial" charset="0"/>
              </a:rPr>
              <a:t>LNG, </a:t>
            </a:r>
            <a:r>
              <a:rPr lang="es-PE" sz="1600" dirty="0">
                <a:latin typeface="Arial "/>
                <a:cs typeface="Arial" charset="0"/>
              </a:rPr>
              <a:t>permiten pensar que </a:t>
            </a:r>
            <a:r>
              <a:rPr lang="es-PE" sz="1600" u="sng" dirty="0">
                <a:latin typeface="Arial "/>
                <a:cs typeface="Arial" charset="0"/>
              </a:rPr>
              <a:t>el gas </a:t>
            </a:r>
            <a:r>
              <a:rPr lang="es-PE" sz="1600" u="sng" dirty="0" smtClean="0">
                <a:latin typeface="Arial "/>
                <a:cs typeface="Arial" charset="0"/>
              </a:rPr>
              <a:t>será </a:t>
            </a:r>
            <a:r>
              <a:rPr lang="es-PE" sz="1600" u="sng" dirty="0">
                <a:latin typeface="Arial "/>
                <a:cs typeface="Arial" charset="0"/>
              </a:rPr>
              <a:t>el energético clave para la transición energética</a:t>
            </a:r>
            <a:r>
              <a:rPr lang="es-PE" sz="1600" dirty="0">
                <a:latin typeface="Arial "/>
                <a:cs typeface="Arial" charset="0"/>
              </a:rPr>
              <a:t> a cumplirse en </a:t>
            </a:r>
            <a:r>
              <a:rPr lang="es-PE" sz="1600" dirty="0" smtClean="0">
                <a:latin typeface="Arial "/>
                <a:cs typeface="Arial" charset="0"/>
              </a:rPr>
              <a:t>las próximas </a:t>
            </a:r>
            <a:r>
              <a:rPr lang="es-PE" sz="1600" dirty="0">
                <a:latin typeface="Arial "/>
                <a:cs typeface="Arial" charset="0"/>
              </a:rPr>
              <a:t>décadas. </a:t>
            </a: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01216" y="116632"/>
            <a:ext cx="591500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Diagnóstico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1"/>
          <a:stretch/>
        </p:blipFill>
        <p:spPr bwMode="auto">
          <a:xfrm>
            <a:off x="971600" y="2564904"/>
            <a:ext cx="7488832" cy="3481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6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01216" y="116632"/>
            <a:ext cx="591500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Diagnóstico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1124744"/>
            <a:ext cx="7704137" cy="403956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algn="just">
              <a:spcBef>
                <a:spcPts val="1800"/>
              </a:spcBef>
              <a:spcAft>
                <a:spcPct val="25000"/>
              </a:spcAft>
              <a:buSzPct val="130000"/>
              <a:buFontTx/>
              <a:buChar char="•"/>
              <a:defRPr/>
            </a:pPr>
            <a:r>
              <a:rPr lang="es-MX" dirty="0">
                <a:latin typeface="Arial "/>
                <a:cs typeface="Arial" charset="0"/>
              </a:rPr>
              <a:t>En </a:t>
            </a:r>
            <a:r>
              <a:rPr lang="es-MX" dirty="0" smtClean="0">
                <a:latin typeface="Arial "/>
                <a:cs typeface="Arial" charset="0"/>
              </a:rPr>
              <a:t>la última década, </a:t>
            </a:r>
            <a:r>
              <a:rPr lang="es-MX" dirty="0">
                <a:latin typeface="Arial "/>
                <a:cs typeface="Arial" charset="0"/>
              </a:rPr>
              <a:t>Perú ha experimentado una sustantiva mejora en sus indicadores socioeconómicos, </a:t>
            </a:r>
            <a:r>
              <a:rPr lang="es-MX" dirty="0" smtClean="0">
                <a:latin typeface="Arial "/>
                <a:cs typeface="Arial" charset="0"/>
              </a:rPr>
              <a:t>en particular, </a:t>
            </a:r>
            <a:r>
              <a:rPr lang="es-MX" dirty="0">
                <a:latin typeface="Arial "/>
                <a:cs typeface="Arial" charset="0"/>
              </a:rPr>
              <a:t>en lo referente al crecimiento de la producción, </a:t>
            </a:r>
            <a:r>
              <a:rPr lang="es-MX" dirty="0" smtClean="0">
                <a:latin typeface="Arial "/>
                <a:cs typeface="Arial" charset="0"/>
              </a:rPr>
              <a:t>al PBI </a:t>
            </a:r>
            <a:r>
              <a:rPr lang="es-MX" dirty="0">
                <a:latin typeface="Arial "/>
                <a:cs typeface="Arial" charset="0"/>
              </a:rPr>
              <a:t>por habitante y </a:t>
            </a:r>
            <a:r>
              <a:rPr lang="es-MX" dirty="0" smtClean="0">
                <a:latin typeface="Arial "/>
                <a:cs typeface="Arial" charset="0"/>
              </a:rPr>
              <a:t>a </a:t>
            </a:r>
            <a:r>
              <a:rPr lang="es-MX" dirty="0">
                <a:latin typeface="Arial "/>
                <a:cs typeface="Arial" charset="0"/>
              </a:rPr>
              <a:t>la distribución del ingreso. </a:t>
            </a:r>
          </a:p>
          <a:p>
            <a:pPr marL="355600" indent="-355600" algn="just">
              <a:spcBef>
                <a:spcPts val="1800"/>
              </a:spcBef>
              <a:spcAft>
                <a:spcPct val="25000"/>
              </a:spcAft>
              <a:buSzPct val="130000"/>
              <a:buFontTx/>
              <a:buChar char="•"/>
              <a:defRPr/>
            </a:pPr>
            <a:r>
              <a:rPr lang="es-ES_tradnl" dirty="0">
                <a:latin typeface="Arial "/>
                <a:cs typeface="Arial" charset="0"/>
              </a:rPr>
              <a:t>El modelo de desarrollo energético ha dado buenos resultados.</a:t>
            </a:r>
          </a:p>
          <a:p>
            <a:pPr marL="355600" indent="-355600" algn="just">
              <a:spcBef>
                <a:spcPts val="1800"/>
              </a:spcBef>
              <a:spcAft>
                <a:spcPct val="25000"/>
              </a:spcAft>
              <a:buSzPct val="130000"/>
              <a:buFontTx/>
              <a:buChar char="•"/>
              <a:defRPr/>
            </a:pPr>
            <a:r>
              <a:rPr lang="es-PE" dirty="0">
                <a:latin typeface="Arial "/>
                <a:cs typeface="Arial" charset="0"/>
              </a:rPr>
              <a:t>El </a:t>
            </a:r>
            <a:r>
              <a:rPr lang="es-PE" dirty="0" smtClean="0">
                <a:latin typeface="Arial "/>
                <a:cs typeface="Arial" charset="0"/>
              </a:rPr>
              <a:t>gas </a:t>
            </a:r>
            <a:r>
              <a:rPr lang="es-PE" dirty="0">
                <a:latin typeface="Arial "/>
                <a:cs typeface="Arial" charset="0"/>
              </a:rPr>
              <a:t>y </a:t>
            </a:r>
            <a:r>
              <a:rPr lang="es-PE" dirty="0" smtClean="0">
                <a:latin typeface="Arial "/>
                <a:cs typeface="Arial" charset="0"/>
              </a:rPr>
              <a:t>los condensados </a:t>
            </a:r>
            <a:r>
              <a:rPr lang="es-PE" dirty="0">
                <a:latin typeface="Arial "/>
                <a:cs typeface="Arial" charset="0"/>
              </a:rPr>
              <a:t>de </a:t>
            </a:r>
            <a:r>
              <a:rPr lang="es-PE" dirty="0" err="1">
                <a:latin typeface="Arial "/>
                <a:cs typeface="Arial" charset="0"/>
              </a:rPr>
              <a:t>Camisea</a:t>
            </a:r>
            <a:r>
              <a:rPr lang="es-PE" dirty="0">
                <a:latin typeface="Arial "/>
                <a:cs typeface="Arial" charset="0"/>
              </a:rPr>
              <a:t> </a:t>
            </a:r>
            <a:r>
              <a:rPr lang="es-PE" dirty="0" smtClean="0">
                <a:latin typeface="Arial "/>
                <a:cs typeface="Arial" charset="0"/>
              </a:rPr>
              <a:t>han </a:t>
            </a:r>
            <a:r>
              <a:rPr lang="es-PE" dirty="0">
                <a:latin typeface="Arial "/>
                <a:cs typeface="Arial" charset="0"/>
              </a:rPr>
              <a:t>creado una opción estratégica nueva para el sector de la </a:t>
            </a:r>
            <a:r>
              <a:rPr lang="es-PE" dirty="0" smtClean="0">
                <a:latin typeface="Arial "/>
                <a:cs typeface="Arial" charset="0"/>
              </a:rPr>
              <a:t>energía. El gas esta llamado a ser el energético de preferencia en los próximos años.</a:t>
            </a:r>
            <a:endParaRPr lang="es-PE" dirty="0">
              <a:latin typeface="Arial "/>
              <a:cs typeface="Arial" charset="0"/>
            </a:endParaRPr>
          </a:p>
          <a:p>
            <a:pPr marL="355600" indent="-355600" algn="just">
              <a:spcBef>
                <a:spcPts val="1800"/>
              </a:spcBef>
              <a:spcAft>
                <a:spcPct val="25000"/>
              </a:spcAft>
              <a:buSzPct val="130000"/>
              <a:buFontTx/>
              <a:buChar char="•"/>
              <a:defRPr/>
            </a:pPr>
            <a:r>
              <a:rPr lang="es-MX" dirty="0">
                <a:latin typeface="Arial "/>
                <a:cs typeface="Arial" charset="0"/>
              </a:rPr>
              <a:t>La estabilidad interna de precios lograda en toda la década pasada y que se proyecta continúe en el futuro, con tasas de inflación minorista que, en promedio, no superaron el 3% anual, fue un éxito importante.</a:t>
            </a:r>
            <a:endParaRPr lang="es-PE" dirty="0">
              <a:latin typeface="Arial 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477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/>
          <p:cNvSpPr txBox="1"/>
          <p:nvPr/>
        </p:nvSpPr>
        <p:spPr>
          <a:xfrm>
            <a:off x="540321" y="1059481"/>
            <a:ext cx="8136135" cy="416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  <a:spcAft>
                <a:spcPct val="25000"/>
              </a:spcAft>
              <a:buSzPct val="130000"/>
              <a:defRPr/>
            </a:pPr>
            <a:r>
              <a:rPr lang="es-PE" sz="1600" dirty="0" smtClean="0">
                <a:latin typeface="Arial "/>
                <a:cs typeface="Arial" charset="0"/>
              </a:rPr>
              <a:t>Disponer </a:t>
            </a:r>
            <a:r>
              <a:rPr lang="es-PE" sz="1600" dirty="0">
                <a:latin typeface="Arial "/>
                <a:cs typeface="Arial" charset="0"/>
              </a:rPr>
              <a:t>de gas de bajo costo nos ofrece una gran ventaja de competitividad.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601216" y="116632"/>
            <a:ext cx="591500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Diagnóstico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9483790"/>
              </p:ext>
            </p:extLst>
          </p:nvPr>
        </p:nvGraphicFramePr>
        <p:xfrm>
          <a:off x="907925" y="1700808"/>
          <a:ext cx="7400926" cy="4438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12 Conector recto de flecha"/>
          <p:cNvCxnSpPr/>
          <p:nvPr/>
        </p:nvCxnSpPr>
        <p:spPr>
          <a:xfrm>
            <a:off x="4932040" y="4447863"/>
            <a:ext cx="0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>
            <a:off x="6012160" y="4591879"/>
            <a:ext cx="0" cy="288032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Elipse"/>
          <p:cNvSpPr/>
          <p:nvPr/>
        </p:nvSpPr>
        <p:spPr>
          <a:xfrm>
            <a:off x="4644008" y="4015815"/>
            <a:ext cx="2160240" cy="18722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3337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313" y="1125538"/>
            <a:ext cx="7704137" cy="349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55600" indent="-355600" algn="just">
              <a:lnSpc>
                <a:spcPct val="150000"/>
              </a:lnSpc>
              <a:spcBef>
                <a:spcPts val="1800"/>
              </a:spcBef>
              <a:spcAft>
                <a:spcPct val="25000"/>
              </a:spcAft>
              <a:buSzPct val="130000"/>
              <a:buFontTx/>
              <a:buChar char="•"/>
              <a:defRPr/>
            </a:pPr>
            <a:r>
              <a:rPr lang="es-PE" dirty="0">
                <a:latin typeface="Arial "/>
                <a:cs typeface="Arial" charset="0"/>
              </a:rPr>
              <a:t>Entre los sectores de rápido crecimiento se proyectan el Gas Natural Vehicular y el sector residencial - comercial tanto en el centro del país como en las ciudades que se logre servir por ductos virtuales. </a:t>
            </a:r>
            <a:endParaRPr lang="es-PE" dirty="0">
              <a:latin typeface="Arial "/>
              <a:cs typeface="Arial" charset="0"/>
            </a:endParaRPr>
          </a:p>
          <a:p>
            <a:pPr marL="355600" indent="-355600" algn="just">
              <a:lnSpc>
                <a:spcPct val="150000"/>
              </a:lnSpc>
              <a:spcBef>
                <a:spcPts val="1800"/>
              </a:spcBef>
              <a:spcAft>
                <a:spcPct val="25000"/>
              </a:spcAft>
              <a:buSzPct val="130000"/>
              <a:buFontTx/>
              <a:buChar char="•"/>
              <a:defRPr/>
            </a:pPr>
            <a:r>
              <a:rPr lang="es-PE" dirty="0">
                <a:latin typeface="Arial "/>
                <a:cs typeface="Arial" charset="0"/>
              </a:rPr>
              <a:t>Una </a:t>
            </a:r>
            <a:r>
              <a:rPr lang="es-PE" dirty="0">
                <a:latin typeface="Arial "/>
                <a:cs typeface="Arial" charset="0"/>
              </a:rPr>
              <a:t>mayor disponibilidad de gas en el sur favorecería la realización de proyectos industriales y mineros y serviría a dar inicio </a:t>
            </a:r>
            <a:r>
              <a:rPr lang="es-PE" dirty="0">
                <a:latin typeface="Arial "/>
                <a:cs typeface="Arial" charset="0"/>
              </a:rPr>
              <a:t>al desarrollo </a:t>
            </a:r>
            <a:r>
              <a:rPr lang="es-PE" dirty="0">
                <a:latin typeface="Arial "/>
                <a:cs typeface="Arial" charset="0"/>
              </a:rPr>
              <a:t>de la petroquímica.</a:t>
            </a:r>
          </a:p>
          <a:p>
            <a:pPr marL="363538" algn="just">
              <a:spcBef>
                <a:spcPts val="1800"/>
              </a:spcBef>
              <a:spcAft>
                <a:spcPct val="25000"/>
              </a:spcAft>
              <a:buSzPct val="130000"/>
              <a:defRPr/>
            </a:pPr>
            <a:endParaRPr lang="es-PE" sz="2000" b="1" dirty="0">
              <a:cs typeface="Arial" charset="0"/>
            </a:endParaRPr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8313" y="188640"/>
            <a:ext cx="591500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Diagnóstico del Sector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9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591500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Existen recursos de gas?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290884"/>
              </p:ext>
            </p:extLst>
          </p:nvPr>
        </p:nvGraphicFramePr>
        <p:xfrm>
          <a:off x="583213" y="980728"/>
          <a:ext cx="3830835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27 Conector recto de flecha"/>
          <p:cNvCxnSpPr/>
          <p:nvPr/>
        </p:nvCxnSpPr>
        <p:spPr>
          <a:xfrm>
            <a:off x="4597701" y="2228178"/>
            <a:ext cx="378000" cy="0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table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39179" y="1586535"/>
            <a:ext cx="3509285" cy="117876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699263" y="1268759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400" b="1" dirty="0" smtClean="0">
                <a:latin typeface="Arial" pitchFamily="34" charset="0"/>
                <a:cs typeface="Arial" pitchFamily="34" charset="0"/>
              </a:rPr>
              <a:t>Zona Camisea</a:t>
            </a:r>
            <a:endParaRPr lang="es-PE" sz="1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30 Imagen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348" y="3645024"/>
            <a:ext cx="6574212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1 Título"/>
          <p:cNvSpPr txBox="1">
            <a:spLocks/>
          </p:cNvSpPr>
          <p:nvPr/>
        </p:nvSpPr>
        <p:spPr>
          <a:xfrm>
            <a:off x="467544" y="5351727"/>
            <a:ext cx="3816424" cy="3815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1800" b="1" u="sng" dirty="0" smtClean="0">
                <a:latin typeface="Arial" pitchFamily="34" charset="0"/>
                <a:cs typeface="Arial" pitchFamily="34" charset="0"/>
              </a:rPr>
              <a:t>Oferta de gas de la zona de Camisea</a:t>
            </a:r>
            <a:endParaRPr lang="es-PE" sz="1800" b="1" u="sng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7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97979" y="145661"/>
            <a:ext cx="591500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Producción - demanda de gas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490" y="908720"/>
            <a:ext cx="2855499" cy="3096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209 Grupo"/>
          <p:cNvGrpSpPr/>
          <p:nvPr/>
        </p:nvGrpSpPr>
        <p:grpSpPr>
          <a:xfrm>
            <a:off x="-89340" y="1051299"/>
            <a:ext cx="5741460" cy="2042873"/>
            <a:chOff x="0" y="0"/>
            <a:chExt cx="5505450" cy="1964587"/>
          </a:xfrm>
        </p:grpSpPr>
        <p:grpSp>
          <p:nvGrpSpPr>
            <p:cNvPr id="11" name="197 Grupo"/>
            <p:cNvGrpSpPr/>
            <p:nvPr/>
          </p:nvGrpSpPr>
          <p:grpSpPr>
            <a:xfrm>
              <a:off x="1318437" y="457200"/>
              <a:ext cx="702192" cy="585470"/>
              <a:chOff x="0" y="0"/>
              <a:chExt cx="702192" cy="585470"/>
            </a:xfrm>
          </p:grpSpPr>
          <p:sp>
            <p:nvSpPr>
              <p:cNvPr id="25" name="Oval 28"/>
              <p:cNvSpPr>
                <a:spLocks noChangeArrowheads="1"/>
              </p:cNvSpPr>
              <p:nvPr/>
            </p:nvSpPr>
            <p:spPr bwMode="auto">
              <a:xfrm>
                <a:off x="340242" y="0"/>
                <a:ext cx="361950" cy="585470"/>
              </a:xfrm>
              <a:prstGeom prst="ellipse">
                <a:avLst/>
              </a:prstGeom>
              <a:solidFill>
                <a:srgbClr val="B8CCE4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26" name="Oval 29"/>
              <p:cNvSpPr>
                <a:spLocks noChangeArrowheads="1"/>
              </p:cNvSpPr>
              <p:nvPr/>
            </p:nvSpPr>
            <p:spPr bwMode="auto">
              <a:xfrm>
                <a:off x="202019" y="159488"/>
                <a:ext cx="144145" cy="144145"/>
              </a:xfrm>
              <a:prstGeom prst="ellipse">
                <a:avLst/>
              </a:prstGeom>
              <a:solidFill>
                <a:srgbClr val="B8CCE4">
                  <a:alpha val="71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27" name="Oval 30"/>
              <p:cNvSpPr>
                <a:spLocks noChangeArrowheads="1"/>
              </p:cNvSpPr>
              <p:nvPr/>
            </p:nvSpPr>
            <p:spPr bwMode="auto">
              <a:xfrm>
                <a:off x="85061" y="85060"/>
                <a:ext cx="107950" cy="107950"/>
              </a:xfrm>
              <a:prstGeom prst="ellipse">
                <a:avLst/>
              </a:prstGeom>
              <a:solidFill>
                <a:srgbClr val="B8CCE4">
                  <a:alpha val="71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28" name="Oval 31"/>
              <p:cNvSpPr>
                <a:spLocks noChangeArrowheads="1"/>
              </p:cNvSpPr>
              <p:nvPr/>
            </p:nvSpPr>
            <p:spPr bwMode="auto">
              <a:xfrm>
                <a:off x="0" y="10632"/>
                <a:ext cx="71755" cy="71755"/>
              </a:xfrm>
              <a:prstGeom prst="ellipse">
                <a:avLst/>
              </a:prstGeom>
              <a:solidFill>
                <a:srgbClr val="B8CCE4">
                  <a:alpha val="71001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</p:grpSp>
        <p:grpSp>
          <p:nvGrpSpPr>
            <p:cNvPr id="12" name="198 Grupo"/>
            <p:cNvGrpSpPr/>
            <p:nvPr/>
          </p:nvGrpSpPr>
          <p:grpSpPr>
            <a:xfrm>
              <a:off x="2658140" y="999460"/>
              <a:ext cx="890461" cy="426853"/>
              <a:chOff x="0" y="0"/>
              <a:chExt cx="890461" cy="426853"/>
            </a:xfrm>
          </p:grpSpPr>
          <p:sp>
            <p:nvSpPr>
              <p:cNvPr id="21" name="Oval 32"/>
              <p:cNvSpPr>
                <a:spLocks noChangeArrowheads="1"/>
              </p:cNvSpPr>
              <p:nvPr/>
            </p:nvSpPr>
            <p:spPr bwMode="auto">
              <a:xfrm>
                <a:off x="0" y="74428"/>
                <a:ext cx="523875" cy="352425"/>
              </a:xfrm>
              <a:prstGeom prst="ellipse">
                <a:avLst/>
              </a:prstGeom>
              <a:solidFill>
                <a:srgbClr val="D99594">
                  <a:alpha val="50999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22" name="Oval 33"/>
              <p:cNvSpPr>
                <a:spLocks noChangeArrowheads="1"/>
              </p:cNvSpPr>
              <p:nvPr/>
            </p:nvSpPr>
            <p:spPr bwMode="auto">
              <a:xfrm>
                <a:off x="542260" y="74428"/>
                <a:ext cx="144145" cy="144145"/>
              </a:xfrm>
              <a:prstGeom prst="ellipse">
                <a:avLst/>
              </a:prstGeom>
              <a:solidFill>
                <a:srgbClr val="D99594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23" name="Oval 34"/>
              <p:cNvSpPr>
                <a:spLocks noChangeArrowheads="1"/>
              </p:cNvSpPr>
              <p:nvPr/>
            </p:nvSpPr>
            <p:spPr bwMode="auto">
              <a:xfrm>
                <a:off x="691116" y="42531"/>
                <a:ext cx="107950" cy="107950"/>
              </a:xfrm>
              <a:prstGeom prst="ellipse">
                <a:avLst/>
              </a:prstGeom>
              <a:solidFill>
                <a:srgbClr val="D99594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818706" y="0"/>
                <a:ext cx="71755" cy="71755"/>
              </a:xfrm>
              <a:prstGeom prst="ellipse">
                <a:avLst/>
              </a:prstGeom>
              <a:solidFill>
                <a:srgbClr val="D99594">
                  <a:alpha val="50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</p:grpSp>
        <p:grpSp>
          <p:nvGrpSpPr>
            <p:cNvPr id="13" name="200 Grupo"/>
            <p:cNvGrpSpPr/>
            <p:nvPr/>
          </p:nvGrpSpPr>
          <p:grpSpPr>
            <a:xfrm>
              <a:off x="3211033" y="1467293"/>
              <a:ext cx="901094" cy="437485"/>
              <a:chOff x="0" y="0"/>
              <a:chExt cx="901094" cy="437485"/>
            </a:xfrm>
          </p:grpSpPr>
          <p:sp>
            <p:nvSpPr>
              <p:cNvPr id="17" name="Oval 37"/>
              <p:cNvSpPr>
                <a:spLocks noChangeArrowheads="1"/>
              </p:cNvSpPr>
              <p:nvPr/>
            </p:nvSpPr>
            <p:spPr bwMode="auto">
              <a:xfrm>
                <a:off x="0" y="85060"/>
                <a:ext cx="523875" cy="352425"/>
              </a:xfrm>
              <a:prstGeom prst="ellipse">
                <a:avLst/>
              </a:prstGeom>
              <a:solidFill>
                <a:srgbClr val="76923C">
                  <a:alpha val="41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18" name="Oval 38"/>
              <p:cNvSpPr>
                <a:spLocks noChangeArrowheads="1"/>
              </p:cNvSpPr>
              <p:nvPr/>
            </p:nvSpPr>
            <p:spPr bwMode="auto">
              <a:xfrm>
                <a:off x="552893" y="95693"/>
                <a:ext cx="144145" cy="144145"/>
              </a:xfrm>
              <a:prstGeom prst="ellipse">
                <a:avLst/>
              </a:prstGeom>
              <a:solidFill>
                <a:srgbClr val="76923C">
                  <a:alpha val="4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19" name="Oval 39"/>
              <p:cNvSpPr>
                <a:spLocks noChangeArrowheads="1"/>
              </p:cNvSpPr>
              <p:nvPr/>
            </p:nvSpPr>
            <p:spPr bwMode="auto">
              <a:xfrm>
                <a:off x="701748" y="42530"/>
                <a:ext cx="107950" cy="107950"/>
              </a:xfrm>
              <a:prstGeom prst="ellipse">
                <a:avLst/>
              </a:prstGeom>
              <a:solidFill>
                <a:srgbClr val="76923C">
                  <a:alpha val="4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  <p:sp>
            <p:nvSpPr>
              <p:cNvPr id="20" name="Oval 40"/>
              <p:cNvSpPr>
                <a:spLocks noChangeArrowheads="1"/>
              </p:cNvSpPr>
              <p:nvPr/>
            </p:nvSpPr>
            <p:spPr bwMode="auto">
              <a:xfrm>
                <a:off x="829339" y="0"/>
                <a:ext cx="71755" cy="71755"/>
              </a:xfrm>
              <a:prstGeom prst="ellipse">
                <a:avLst/>
              </a:prstGeom>
              <a:solidFill>
                <a:srgbClr val="76923C">
                  <a:alpha val="41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28575" algn="ctr">
                    <a:solidFill>
                      <a:srgbClr val="002060"/>
                    </a:solidFill>
                    <a:prstDash val="sysDot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es-PE"/>
              </a:p>
            </p:txBody>
          </p:sp>
        </p:grpSp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0" y="0"/>
              <a:ext cx="139065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 dirty="0">
                  <a:effectLst/>
                  <a:latin typeface="Arial"/>
                  <a:ea typeface="Times New Roman"/>
                  <a:cs typeface="Arial"/>
                </a:rPr>
                <a:t>Noroeste del país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600" b="1" dirty="0">
                  <a:effectLst/>
                  <a:latin typeface="Arial"/>
                  <a:ea typeface="Times New Roman"/>
                  <a:cs typeface="Arial"/>
                </a:rPr>
                <a:t> 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dirty="0" err="1">
                  <a:effectLst/>
                  <a:latin typeface="Arial"/>
                  <a:ea typeface="Times New Roman"/>
                  <a:cs typeface="Arial"/>
                </a:rPr>
                <a:t>Onshore</a:t>
              </a:r>
              <a:r>
                <a:rPr lang="es-PE" sz="800" dirty="0">
                  <a:effectLst/>
                  <a:latin typeface="Arial"/>
                  <a:ea typeface="Times New Roman"/>
                  <a:cs typeface="Arial"/>
                </a:rPr>
                <a:t>: 22.2 MMPCD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dirty="0">
                  <a:effectLst/>
                  <a:latin typeface="Arial"/>
                  <a:ea typeface="Times New Roman"/>
                  <a:cs typeface="Arial"/>
                </a:rPr>
                <a:t>Offshore: 3.6 MMPCD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5" name="Text Box 36"/>
            <p:cNvSpPr txBox="1">
              <a:spLocks noChangeArrowheads="1"/>
            </p:cNvSpPr>
            <p:nvPr/>
          </p:nvSpPr>
          <p:spPr bwMode="auto">
            <a:xfrm>
              <a:off x="3402419" y="616688"/>
              <a:ext cx="139065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b="1" dirty="0">
                  <a:effectLst/>
                  <a:latin typeface="Arial"/>
                  <a:ea typeface="Times New Roman"/>
                  <a:cs typeface="Arial"/>
                </a:rPr>
                <a:t>Selva Central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600" b="1" dirty="0">
                  <a:effectLst/>
                  <a:latin typeface="Arial"/>
                  <a:ea typeface="Times New Roman"/>
                  <a:cs typeface="Arial"/>
                </a:rPr>
                <a:t> 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s-PE" sz="800" dirty="0">
                  <a:effectLst/>
                  <a:latin typeface="Arial"/>
                  <a:ea typeface="Times New Roman"/>
                  <a:cs typeface="Arial"/>
                </a:rPr>
                <a:t>Lote 31-C Aguaytía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dirty="0">
                  <a:effectLst/>
                  <a:latin typeface="Arial"/>
                  <a:ea typeface="Times New Roman"/>
                  <a:cs typeface="Arial"/>
                </a:rPr>
                <a:t>14.6 MMPCD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es-PE" sz="8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6" name="Text Box 41"/>
            <p:cNvSpPr txBox="1">
              <a:spLocks noChangeArrowheads="1"/>
            </p:cNvSpPr>
            <p:nvPr/>
          </p:nvSpPr>
          <p:spPr bwMode="auto">
            <a:xfrm>
              <a:off x="4114800" y="1212112"/>
              <a:ext cx="1390650" cy="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b="1" dirty="0">
                  <a:effectLst/>
                  <a:latin typeface="Arial"/>
                  <a:ea typeface="Times New Roman"/>
                  <a:cs typeface="Arial"/>
                </a:rPr>
                <a:t>Selva Sur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600" b="1" dirty="0">
                  <a:effectLst/>
                  <a:latin typeface="Arial"/>
                  <a:ea typeface="Times New Roman"/>
                  <a:cs typeface="Arial"/>
                </a:rPr>
                <a:t> 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fr-FR" sz="800" dirty="0">
                  <a:effectLst/>
                  <a:latin typeface="Arial"/>
                  <a:ea typeface="Times New Roman"/>
                  <a:cs typeface="Arial"/>
                </a:rPr>
                <a:t>Lote 88: 509.6 MMPCD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effectLst/>
                  <a:latin typeface="Arial"/>
                  <a:ea typeface="Times New Roman"/>
                  <a:cs typeface="Arial"/>
                </a:rPr>
                <a:t>Lote 56: 629.7 MMPCD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  <a:p>
              <a:pPr algn="just">
                <a:lnSpc>
                  <a:spcPct val="115000"/>
                </a:lnSpc>
                <a:spcAft>
                  <a:spcPts val="1000"/>
                </a:spcAft>
              </a:pPr>
              <a:r>
                <a:rPr lang="fr-FR" sz="800" dirty="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s-PE" sz="1050" dirty="0">
                <a:effectLst/>
                <a:latin typeface="Arial"/>
                <a:ea typeface="Times New Roman"/>
                <a:cs typeface="Times New Roman"/>
              </a:endParaRPr>
            </a:p>
          </p:txBody>
        </p:sp>
      </p:grpSp>
      <p:sp>
        <p:nvSpPr>
          <p:cNvPr id="29" name="28 CuadroTexto"/>
          <p:cNvSpPr txBox="1"/>
          <p:nvPr/>
        </p:nvSpPr>
        <p:spPr>
          <a:xfrm>
            <a:off x="4105939" y="1155379"/>
            <a:ext cx="2211869" cy="353943"/>
          </a:xfrm>
          <a:prstGeom prst="rect">
            <a:avLst/>
          </a:prstGeom>
          <a:solidFill>
            <a:srgbClr val="443630"/>
          </a:solidFill>
          <a:ln>
            <a:solidFill>
              <a:srgbClr val="443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>
              <a:defRPr sz="2000">
                <a:solidFill>
                  <a:prstClr val="white"/>
                </a:solidFill>
                <a:latin typeface="Arial 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PE" sz="1200" b="1" dirty="0"/>
              <a:t>Producción de </a:t>
            </a:r>
            <a:r>
              <a:rPr lang="es-PE" sz="1200" b="1" dirty="0" smtClean="0"/>
              <a:t>gas (2013)</a:t>
            </a:r>
            <a:endParaRPr lang="es-PE" sz="1200" b="1" dirty="0"/>
          </a:p>
        </p:txBody>
      </p:sp>
      <p:pic>
        <p:nvPicPr>
          <p:cNvPr id="31" name="30 Imagen"/>
          <p:cNvPicPr/>
          <p:nvPr/>
        </p:nvPicPr>
        <p:blipFill>
          <a:blip r:embed="rId3" cstate="print"/>
          <a:srcRect t="2288" r="4056" b="2975"/>
          <a:stretch>
            <a:fillRect/>
          </a:stretch>
        </p:blipFill>
        <p:spPr>
          <a:xfrm>
            <a:off x="4310605" y="3356993"/>
            <a:ext cx="4833395" cy="3240360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>
            <a:off x="5652120" y="3094172"/>
            <a:ext cx="2570883" cy="353943"/>
          </a:xfrm>
          <a:prstGeom prst="rect">
            <a:avLst/>
          </a:prstGeom>
          <a:solidFill>
            <a:srgbClr val="443630"/>
          </a:solidFill>
          <a:ln>
            <a:solidFill>
              <a:srgbClr val="4436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s-AR"/>
            </a:defPPr>
            <a:lvl1pPr>
              <a:defRPr sz="2000">
                <a:solidFill>
                  <a:prstClr val="white"/>
                </a:solidFill>
                <a:latin typeface="Arial 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r>
              <a:rPr lang="es-PE" sz="1200" b="1" dirty="0" smtClean="0"/>
              <a:t>Proyección de demanda de gas</a:t>
            </a:r>
            <a:endParaRPr lang="es-PE" sz="1200" b="1" dirty="0"/>
          </a:p>
        </p:txBody>
      </p:sp>
    </p:spTree>
    <p:extLst>
      <p:ext uri="{BB962C8B-B14F-4D97-AF65-F5344CB8AC3E}">
        <p14:creationId xmlns:p14="http://schemas.microsoft.com/office/powerpoint/2010/main" val="401059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2550" y="217669"/>
            <a:ext cx="5915000" cy="763059"/>
          </a:xfrm>
        </p:spPr>
        <p:txBody>
          <a:bodyPr>
            <a:normAutofit/>
          </a:bodyPr>
          <a:lstStyle/>
          <a:p>
            <a:r>
              <a:rPr lang="es-PE" sz="2400" b="1" u="sng" dirty="0">
                <a:latin typeface="Arial" pitchFamily="34" charset="0"/>
                <a:cs typeface="Arial" pitchFamily="34" charset="0"/>
              </a:rPr>
              <a:t>Principales proyectos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2699792" y="1500744"/>
            <a:ext cx="5688632" cy="77612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s-PE" sz="1600" dirty="0" smtClean="0"/>
              <a:t>Inversiones en reservorios de Gas natural (zona del </a:t>
            </a:r>
            <a:r>
              <a:rPr lang="es-PE" sz="1600" dirty="0" err="1" smtClean="0"/>
              <a:t>Nor</a:t>
            </a:r>
            <a:r>
              <a:rPr lang="es-PE" sz="1600" dirty="0" smtClean="0"/>
              <a:t> oeste y Camisea y alrededores)</a:t>
            </a:r>
            <a:endParaRPr lang="es-PE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323528" y="4522402"/>
            <a:ext cx="219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err="1" smtClean="0"/>
              <a:t>Dowstream</a:t>
            </a:r>
            <a:endParaRPr lang="es-PE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2699792" y="2642612"/>
            <a:ext cx="5688632" cy="1218436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 algn="just">
              <a:buFont typeface="+mj-lt"/>
              <a:buAutoNum type="arabicPeriod"/>
            </a:pPr>
            <a:r>
              <a:rPr lang="es-ES_tradnl" sz="1600" dirty="0" smtClean="0"/>
              <a:t>Ampliación del gasoducto y poliducto de TGP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600" dirty="0" smtClean="0"/>
              <a:t>Gasoducto Sur Peruano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600" dirty="0" smtClean="0"/>
              <a:t>Ampliación de la red de distribución de </a:t>
            </a:r>
            <a:r>
              <a:rPr lang="es-ES_tradnl" sz="1600" dirty="0" err="1" smtClean="0"/>
              <a:t>Cálidda</a:t>
            </a:r>
            <a:endParaRPr lang="es-ES_tradnl" sz="1600" dirty="0" smtClean="0"/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600" dirty="0" smtClean="0"/>
              <a:t>Distribución de gas natural en Ica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128594" y="3140968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err="1" smtClean="0"/>
              <a:t>Midstream</a:t>
            </a:r>
            <a:endParaRPr lang="es-PE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2627784" y="4221088"/>
            <a:ext cx="5760640" cy="1008112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1" indent="-342900" algn="just">
              <a:buFont typeface="+mj-lt"/>
              <a:buAutoNum type="arabicPeriod"/>
            </a:pPr>
            <a:r>
              <a:rPr lang="es-ES_tradnl" sz="1600" dirty="0" smtClean="0"/>
              <a:t>Petroquímica en base de metano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600" dirty="0" smtClean="0"/>
              <a:t>Petroquímica del etano</a:t>
            </a:r>
          </a:p>
          <a:p>
            <a:pPr marL="342900" lvl="1" indent="-342900" algn="just">
              <a:buFont typeface="+mj-lt"/>
              <a:buAutoNum type="arabicPeriod"/>
            </a:pPr>
            <a:r>
              <a:rPr lang="es-ES_tradnl" sz="1600" dirty="0" smtClean="0"/>
              <a:t>Masificación</a:t>
            </a:r>
          </a:p>
        </p:txBody>
      </p:sp>
      <p:sp>
        <p:nvSpPr>
          <p:cNvPr id="11" name="10 CuadroTexto"/>
          <p:cNvSpPr txBox="1"/>
          <p:nvPr/>
        </p:nvSpPr>
        <p:spPr>
          <a:xfrm>
            <a:off x="323528" y="1785356"/>
            <a:ext cx="2246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 err="1" smtClean="0"/>
              <a:t>Upstream</a:t>
            </a:r>
            <a:endParaRPr lang="es-PE" b="1" dirty="0"/>
          </a:p>
        </p:txBody>
      </p:sp>
    </p:spTree>
    <p:extLst>
      <p:ext uri="{BB962C8B-B14F-4D97-AF65-F5344CB8AC3E}">
        <p14:creationId xmlns:p14="http://schemas.microsoft.com/office/powerpoint/2010/main" val="3377205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29208" y="217669"/>
            <a:ext cx="5915000" cy="763059"/>
          </a:xfrm>
        </p:spPr>
        <p:txBody>
          <a:bodyPr>
            <a:normAutofit/>
          </a:bodyPr>
          <a:lstStyle/>
          <a:p>
            <a:r>
              <a:rPr lang="es-PE" sz="2400" b="1" u="sng" dirty="0" smtClean="0">
                <a:latin typeface="Arial" pitchFamily="34" charset="0"/>
                <a:cs typeface="Arial" pitchFamily="34" charset="0"/>
              </a:rPr>
              <a:t>Trabajos en Exploración - Producción</a:t>
            </a:r>
            <a:endParaRPr lang="es-PE" sz="2400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567634" y="1229519"/>
            <a:ext cx="8001000" cy="5160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019175">
              <a:tabLst>
                <a:tab pos="8191500" algn="l"/>
              </a:tabLst>
            </a:pPr>
            <a:r>
              <a:rPr lang="es-AR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El concepto de reservas no es estático sino dinámico. </a:t>
            </a:r>
          </a:p>
          <a:p>
            <a:pPr algn="just" defTabSz="1019175">
              <a:tabLst>
                <a:tab pos="8191500" algn="l"/>
              </a:tabLst>
            </a:pPr>
            <a:r>
              <a:rPr lang="es-AR" sz="2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Círculo virtuoso: 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33400" y="4653136"/>
            <a:ext cx="7924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0" indent="-1714500" algn="just">
              <a:spcBef>
                <a:spcPct val="50000"/>
              </a:spcBef>
            </a:pP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Conclusión: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Hay que descubrir más reservas. La mayor </a:t>
            </a:r>
            <a:r>
              <a:rPr lang="es-MX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demanda </a:t>
            </a:r>
            <a:r>
              <a:rPr lang="es-MX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promueve la exploración </a:t>
            </a:r>
            <a:endParaRPr lang="es-E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2438400" y="2318658"/>
            <a:ext cx="3733800" cy="1752600"/>
            <a:chOff x="2304" y="2832"/>
            <a:chExt cx="2352" cy="1104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>
              <a:off x="2304" y="2880"/>
              <a:ext cx="576" cy="528"/>
            </a:xfrm>
            <a:prstGeom prst="curvedRightArrow">
              <a:avLst>
                <a:gd name="adj1" fmla="val 20000"/>
                <a:gd name="adj2" fmla="val 40000"/>
                <a:gd name="adj3" fmla="val 3636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2928" y="2832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1400" b="1" dirty="0"/>
                <a:t>DEMANDA</a:t>
              </a:r>
              <a:endParaRPr lang="en-US" sz="1400" b="1" dirty="0"/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2928" y="3216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1400" b="1"/>
                <a:t>EXPLORACION</a:t>
              </a:r>
              <a:endParaRPr lang="en-US" sz="1400" b="1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072" y="3648"/>
              <a:ext cx="96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1400" b="1"/>
                <a:t>RESERVAS</a:t>
              </a:r>
              <a:endParaRPr lang="en-US" sz="1400" b="1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3936" y="3216"/>
              <a:ext cx="720" cy="720"/>
            </a:xfrm>
            <a:prstGeom prst="curvedLeftArrow">
              <a:avLst>
                <a:gd name="adj1" fmla="val 20000"/>
                <a:gd name="adj2" fmla="val 40000"/>
                <a:gd name="adj3" fmla="val 333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PE"/>
            </a:p>
          </p:txBody>
        </p:sp>
      </p:grpSp>
    </p:spTree>
    <p:extLst>
      <p:ext uri="{BB962C8B-B14F-4D97-AF65-F5344CB8AC3E}">
        <p14:creationId xmlns:p14="http://schemas.microsoft.com/office/powerpoint/2010/main" val="520174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637</Words>
  <Application>Microsoft Office PowerPoint</Application>
  <PresentationFormat>Presentación en pantalla (4:3)</PresentationFormat>
  <Paragraphs>135</Paragraphs>
  <Slides>15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Diagnóstico</vt:lpstr>
      <vt:lpstr>Diagnóstico</vt:lpstr>
      <vt:lpstr>Diagnóstico</vt:lpstr>
      <vt:lpstr>Diagnóstico del Sector</vt:lpstr>
      <vt:lpstr>Existen recursos de gas?</vt:lpstr>
      <vt:lpstr>Producción - demanda de gas</vt:lpstr>
      <vt:lpstr>Principales proyectos </vt:lpstr>
      <vt:lpstr>Trabajos en Exploración - Producción</vt:lpstr>
      <vt:lpstr>Ampliación de sistema transporte - TGP</vt:lpstr>
      <vt:lpstr>Seguridad Energética</vt:lpstr>
      <vt:lpstr>Gasoducto Sur Peruano</vt:lpstr>
      <vt:lpstr>Industria Petroquímica</vt:lpstr>
      <vt:lpstr>Conclusión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Trixie Mogollon</cp:lastModifiedBy>
  <cp:revision>103</cp:revision>
  <dcterms:created xsi:type="dcterms:W3CDTF">2014-01-14T14:03:26Z</dcterms:created>
  <dcterms:modified xsi:type="dcterms:W3CDTF">2014-03-31T18:55:39Z</dcterms:modified>
</cp:coreProperties>
</file>